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4"/>
  </p:notesMasterIdLst>
  <p:sldIdLst>
    <p:sldId id="275" r:id="rId2"/>
    <p:sldId id="268" r:id="rId3"/>
    <p:sldId id="264" r:id="rId4"/>
    <p:sldId id="265" r:id="rId5"/>
    <p:sldId id="266" r:id="rId6"/>
    <p:sldId id="267" r:id="rId7"/>
    <p:sldId id="269" r:id="rId8"/>
    <p:sldId id="270" r:id="rId9"/>
    <p:sldId id="271" r:id="rId10"/>
    <p:sldId id="272" r:id="rId11"/>
    <p:sldId id="273"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29"/>
    <p:restoredTop sz="94694"/>
  </p:normalViewPr>
  <p:slideViewPr>
    <p:cSldViewPr snapToGrid="0" snapToObjects="1">
      <p:cViewPr varScale="1">
        <p:scale>
          <a:sx n="121" d="100"/>
          <a:sy n="121" d="100"/>
        </p:scale>
        <p:origin x="12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788ED-3E2B-3146-A226-573C344A808C}" type="datetimeFigureOut">
              <a:rPr lang="en-US" smtClean="0"/>
              <a:t>9/1/23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35D7C-A461-764A-ACA9-2EF276568FA6}" type="slidenum">
              <a:rPr lang="en-US" smtClean="0"/>
              <a:t>‹#›</a:t>
            </a:fld>
            <a:endParaRPr lang="en-US"/>
          </a:p>
        </p:txBody>
      </p:sp>
    </p:spTree>
    <p:extLst>
      <p:ext uri="{BB962C8B-B14F-4D97-AF65-F5344CB8AC3E}">
        <p14:creationId xmlns:p14="http://schemas.microsoft.com/office/powerpoint/2010/main" val="163903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35D7C-A461-764A-ACA9-2EF276568FA6}" type="slidenum">
              <a:rPr lang="en-US" smtClean="0"/>
              <a:t>4</a:t>
            </a:fld>
            <a:endParaRPr lang="en-US"/>
          </a:p>
        </p:txBody>
      </p:sp>
    </p:spTree>
    <p:extLst>
      <p:ext uri="{BB962C8B-B14F-4D97-AF65-F5344CB8AC3E}">
        <p14:creationId xmlns:p14="http://schemas.microsoft.com/office/powerpoint/2010/main" val="288196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35D7C-A461-764A-ACA9-2EF276568FA6}" type="slidenum">
              <a:rPr lang="en-US" smtClean="0"/>
              <a:t>5</a:t>
            </a:fld>
            <a:endParaRPr lang="en-US"/>
          </a:p>
        </p:txBody>
      </p:sp>
    </p:spTree>
    <p:extLst>
      <p:ext uri="{BB962C8B-B14F-4D97-AF65-F5344CB8AC3E}">
        <p14:creationId xmlns:p14="http://schemas.microsoft.com/office/powerpoint/2010/main" val="427315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35D7C-A461-764A-ACA9-2EF276568FA6}" type="slidenum">
              <a:rPr lang="en-US" smtClean="0"/>
              <a:t>6</a:t>
            </a:fld>
            <a:endParaRPr lang="en-US"/>
          </a:p>
        </p:txBody>
      </p:sp>
    </p:spTree>
    <p:extLst>
      <p:ext uri="{BB962C8B-B14F-4D97-AF65-F5344CB8AC3E}">
        <p14:creationId xmlns:p14="http://schemas.microsoft.com/office/powerpoint/2010/main" val="197026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65B666-19CB-FB48-AE82-026E4C0EAA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481326" y="5658081"/>
            <a:ext cx="2128952" cy="731221"/>
          </a:xfrm>
          <a:prstGeom prst="rect">
            <a:avLst/>
          </a:prstGeom>
        </p:spPr>
      </p:pic>
      <p:pic>
        <p:nvPicPr>
          <p:cNvPr id="8" name="Picture 7" descr="A black and white logo&#10;&#10;Description automatically generated">
            <a:extLst>
              <a:ext uri="{FF2B5EF4-FFF2-40B4-BE49-F238E27FC236}">
                <a16:creationId xmlns:a16="http://schemas.microsoft.com/office/drawing/2014/main" id="{5DEEC8ED-F853-1762-E029-32CAE90EDA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5426" y="-1690091"/>
            <a:ext cx="7188200" cy="7188200"/>
          </a:xfrm>
          <a:prstGeom prst="rect">
            <a:avLst/>
          </a:prstGeom>
        </p:spPr>
      </p:pic>
      <p:sp>
        <p:nvSpPr>
          <p:cNvPr id="5" name="Text Placeholder 4">
            <a:extLst>
              <a:ext uri="{FF2B5EF4-FFF2-40B4-BE49-F238E27FC236}">
                <a16:creationId xmlns:a16="http://schemas.microsoft.com/office/drawing/2014/main" id="{F80847DC-7676-2FAD-21A2-3C24B3606A1D}"/>
              </a:ext>
            </a:extLst>
          </p:cNvPr>
          <p:cNvSpPr>
            <a:spLocks noGrp="1"/>
          </p:cNvSpPr>
          <p:nvPr>
            <p:ph type="body" sz="quarter" idx="10"/>
          </p:nvPr>
        </p:nvSpPr>
        <p:spPr>
          <a:xfrm>
            <a:off x="581722" y="2503714"/>
            <a:ext cx="8080647" cy="3885588"/>
          </a:xfrm>
        </p:spPr>
        <p:txBody>
          <a:bodyPr>
            <a:normAutofit/>
          </a:bodyPr>
          <a:lstStyle>
            <a:lvl1pPr marL="0" indent="0">
              <a:lnSpc>
                <a:spcPct val="110000"/>
              </a:lnSpc>
              <a:spcBef>
                <a:spcPts val="200"/>
              </a:spcBef>
              <a:spcAft>
                <a:spcPts val="10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pic>
        <p:nvPicPr>
          <p:cNvPr id="6" name="Picture 5">
            <a:extLst>
              <a:ext uri="{FF2B5EF4-FFF2-40B4-BE49-F238E27FC236}">
                <a16:creationId xmlns:a16="http://schemas.microsoft.com/office/drawing/2014/main" id="{0A12FAFE-DB99-90D7-1716-0BB51A9A7A0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546278" y="468698"/>
            <a:ext cx="4064000" cy="1562100"/>
          </a:xfrm>
          <a:prstGeom prst="rect">
            <a:avLst/>
          </a:prstGeom>
        </p:spPr>
      </p:pic>
    </p:spTree>
    <p:extLst>
      <p:ext uri="{BB962C8B-B14F-4D97-AF65-F5344CB8AC3E}">
        <p14:creationId xmlns:p14="http://schemas.microsoft.com/office/powerpoint/2010/main" val="38454246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65B666-19CB-FB48-AE82-026E4C0EAA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39921" y="1453932"/>
            <a:ext cx="3557580" cy="1221905"/>
          </a:xfrm>
          <a:prstGeom prst="rect">
            <a:avLst/>
          </a:prstGeom>
        </p:spPr>
      </p:pic>
      <p:pic>
        <p:nvPicPr>
          <p:cNvPr id="8" name="Picture 7" descr="A black and white logo&#10;&#10;Description automatically generated">
            <a:extLst>
              <a:ext uri="{FF2B5EF4-FFF2-40B4-BE49-F238E27FC236}">
                <a16:creationId xmlns:a16="http://schemas.microsoft.com/office/drawing/2014/main" id="{5DEEC8ED-F853-1762-E029-32CAE90EDA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5426" y="-1690091"/>
            <a:ext cx="7188200" cy="7188200"/>
          </a:xfrm>
          <a:prstGeom prst="rect">
            <a:avLst/>
          </a:prstGeom>
        </p:spPr>
      </p:pic>
      <p:pic>
        <p:nvPicPr>
          <p:cNvPr id="3" name="Picture 2" descr="A green and black text&#10;&#10;Description automatically generated">
            <a:extLst>
              <a:ext uri="{FF2B5EF4-FFF2-40B4-BE49-F238E27FC236}">
                <a16:creationId xmlns:a16="http://schemas.microsoft.com/office/drawing/2014/main" id="{6C91B7D6-E6A9-65A3-E3C2-F18E78122A7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73553" y="2374657"/>
            <a:ext cx="4902200" cy="2806700"/>
          </a:xfrm>
          <a:prstGeom prst="rect">
            <a:avLst/>
          </a:prstGeom>
        </p:spPr>
      </p:pic>
    </p:spTree>
    <p:extLst>
      <p:ext uri="{BB962C8B-B14F-4D97-AF65-F5344CB8AC3E}">
        <p14:creationId xmlns:p14="http://schemas.microsoft.com/office/powerpoint/2010/main" val="15743469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1"/>
      </p:bgRef>
    </p:bg>
    <p:spTree>
      <p:nvGrpSpPr>
        <p:cNvPr id="1" name=""/>
        <p:cNvGrpSpPr/>
        <p:nvPr/>
      </p:nvGrpSpPr>
      <p:grpSpPr>
        <a:xfrm>
          <a:off x="0" y="0"/>
          <a:ext cx="0" cy="0"/>
          <a:chOff x="0" y="0"/>
          <a:chExt cx="0" cy="0"/>
        </a:xfrm>
      </p:grpSpPr>
      <p:pic>
        <p:nvPicPr>
          <p:cNvPr id="2" name="Picture 1" descr="A black and white logo&#10;&#10;Description automatically generated">
            <a:extLst>
              <a:ext uri="{FF2B5EF4-FFF2-40B4-BE49-F238E27FC236}">
                <a16:creationId xmlns:a16="http://schemas.microsoft.com/office/drawing/2014/main" id="{D8998F3F-5247-E62C-1BE1-57DE0EA756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5426" y="-1690091"/>
            <a:ext cx="7188200" cy="7188200"/>
          </a:xfrm>
          <a:prstGeom prst="rect">
            <a:avLst/>
          </a:prstGeom>
        </p:spPr>
      </p:pic>
      <p:sp>
        <p:nvSpPr>
          <p:cNvPr id="5" name="Text Placeholder 4">
            <a:extLst>
              <a:ext uri="{FF2B5EF4-FFF2-40B4-BE49-F238E27FC236}">
                <a16:creationId xmlns:a16="http://schemas.microsoft.com/office/drawing/2014/main" id="{F80847DC-7676-2FAD-21A2-3C24B3606A1D}"/>
              </a:ext>
            </a:extLst>
          </p:cNvPr>
          <p:cNvSpPr>
            <a:spLocks noGrp="1"/>
          </p:cNvSpPr>
          <p:nvPr>
            <p:ph type="body" sz="quarter" idx="10"/>
          </p:nvPr>
        </p:nvSpPr>
        <p:spPr>
          <a:xfrm>
            <a:off x="581722" y="783771"/>
            <a:ext cx="5307447" cy="4843531"/>
          </a:xfrm>
        </p:spPr>
        <p:txBody>
          <a:bodyPr>
            <a:noAutofit/>
          </a:bodyPr>
          <a:lstStyle>
            <a:lvl1pPr marL="0" indent="0">
              <a:lnSpc>
                <a:spcPct val="110000"/>
              </a:lnSpc>
              <a:spcBef>
                <a:spcPts val="200"/>
              </a:spcBef>
              <a:spcAft>
                <a:spcPts val="10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Content Placeholder 5">
            <a:extLst>
              <a:ext uri="{FF2B5EF4-FFF2-40B4-BE49-F238E27FC236}">
                <a16:creationId xmlns:a16="http://schemas.microsoft.com/office/drawing/2014/main" id="{81BE4749-B7F2-3593-3CB4-724E584DC3D0}"/>
              </a:ext>
            </a:extLst>
          </p:cNvPr>
          <p:cNvSpPr>
            <a:spLocks noGrp="1"/>
          </p:cNvSpPr>
          <p:nvPr>
            <p:ph sz="quarter" idx="12"/>
          </p:nvPr>
        </p:nvSpPr>
        <p:spPr>
          <a:xfrm>
            <a:off x="6302831" y="783771"/>
            <a:ext cx="5307447" cy="4843531"/>
          </a:xfrm>
        </p:spPr>
        <p:txBody>
          <a:bodyPr>
            <a:noAutofit/>
          </a:bodyPr>
          <a:lstStyle>
            <a:lvl1pPr marL="0" indent="0">
              <a:lnSpc>
                <a:spcPct val="110000"/>
              </a:lnSpc>
              <a:spcBef>
                <a:spcPts val="200"/>
              </a:spcBef>
              <a:spcAft>
                <a:spcPts val="1000"/>
              </a:spcAft>
              <a:buNone/>
              <a:defRPr sz="2400"/>
            </a:lvl1pPr>
          </a:lstStyle>
          <a:p>
            <a:pPr lvl="0"/>
            <a:r>
              <a:rPr lang="en-GB" dirty="0"/>
              <a:t>Click to edit Master text styles</a:t>
            </a:r>
          </a:p>
        </p:txBody>
      </p:sp>
      <p:pic>
        <p:nvPicPr>
          <p:cNvPr id="7" name="Picture 6" descr="A green and black text&#10;&#10;Description automatically generated">
            <a:extLst>
              <a:ext uri="{FF2B5EF4-FFF2-40B4-BE49-F238E27FC236}">
                <a16:creationId xmlns:a16="http://schemas.microsoft.com/office/drawing/2014/main" id="{CA43C445-D124-128E-1976-9C5BBECC8A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8085" y="5812216"/>
            <a:ext cx="1942193" cy="750569"/>
          </a:xfrm>
          <a:prstGeom prst="rect">
            <a:avLst/>
          </a:prstGeom>
        </p:spPr>
      </p:pic>
    </p:spTree>
    <p:extLst>
      <p:ext uri="{BB962C8B-B14F-4D97-AF65-F5344CB8AC3E}">
        <p14:creationId xmlns:p14="http://schemas.microsoft.com/office/powerpoint/2010/main" val="4044824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1"/>
        </a:solidFill>
        <a:effectLst/>
      </p:bgPr>
    </p:bg>
    <p:spTree>
      <p:nvGrpSpPr>
        <p:cNvPr id="1" name=""/>
        <p:cNvGrpSpPr/>
        <p:nvPr/>
      </p:nvGrpSpPr>
      <p:grpSpPr>
        <a:xfrm>
          <a:off x="0" y="0"/>
          <a:ext cx="0" cy="0"/>
          <a:chOff x="0" y="0"/>
          <a:chExt cx="0" cy="0"/>
        </a:xfrm>
      </p:grpSpPr>
      <p:pic>
        <p:nvPicPr>
          <p:cNvPr id="8" name="Picture 7" descr="A black and white logo&#10;&#10;Description automatically generated">
            <a:extLst>
              <a:ext uri="{FF2B5EF4-FFF2-40B4-BE49-F238E27FC236}">
                <a16:creationId xmlns:a16="http://schemas.microsoft.com/office/drawing/2014/main" id="{5DEEC8ED-F853-1762-E029-32CAE90EDA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5974" y="-1690091"/>
            <a:ext cx="7188200" cy="7188200"/>
          </a:xfrm>
          <a:prstGeom prst="rect">
            <a:avLst/>
          </a:prstGeom>
        </p:spPr>
      </p:pic>
      <p:sp>
        <p:nvSpPr>
          <p:cNvPr id="5" name="Text Placeholder 4">
            <a:extLst>
              <a:ext uri="{FF2B5EF4-FFF2-40B4-BE49-F238E27FC236}">
                <a16:creationId xmlns:a16="http://schemas.microsoft.com/office/drawing/2014/main" id="{F80847DC-7676-2FAD-21A2-3C24B3606A1D}"/>
              </a:ext>
            </a:extLst>
          </p:cNvPr>
          <p:cNvSpPr>
            <a:spLocks noGrp="1"/>
          </p:cNvSpPr>
          <p:nvPr>
            <p:ph type="body" sz="quarter" idx="10"/>
          </p:nvPr>
        </p:nvSpPr>
        <p:spPr>
          <a:xfrm>
            <a:off x="581722" y="1759225"/>
            <a:ext cx="5307447" cy="4803559"/>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Content Placeholder 5">
            <a:extLst>
              <a:ext uri="{FF2B5EF4-FFF2-40B4-BE49-F238E27FC236}">
                <a16:creationId xmlns:a16="http://schemas.microsoft.com/office/drawing/2014/main" id="{81BE4749-B7F2-3593-3CB4-724E584DC3D0}"/>
              </a:ext>
            </a:extLst>
          </p:cNvPr>
          <p:cNvSpPr>
            <a:spLocks noGrp="1"/>
          </p:cNvSpPr>
          <p:nvPr>
            <p:ph sz="quarter" idx="12"/>
          </p:nvPr>
        </p:nvSpPr>
        <p:spPr>
          <a:xfrm>
            <a:off x="6302831" y="783772"/>
            <a:ext cx="5307447" cy="4974016"/>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stStyle>
          <a:p>
            <a:pPr lvl="0"/>
            <a:r>
              <a:rPr lang="en-GB" dirty="0"/>
              <a:t>Click to edit Master text styles</a:t>
            </a:r>
          </a:p>
        </p:txBody>
      </p:sp>
      <p:pic>
        <p:nvPicPr>
          <p:cNvPr id="3" name="Picture 2" descr="A green and black sign&#10;&#10;Description automatically generated">
            <a:extLst>
              <a:ext uri="{FF2B5EF4-FFF2-40B4-BE49-F238E27FC236}">
                <a16:creationId xmlns:a16="http://schemas.microsoft.com/office/drawing/2014/main" id="{3EE5C696-6DCE-6C01-1B05-780669508A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5229" y="443737"/>
            <a:ext cx="3261823" cy="988740"/>
          </a:xfrm>
          <a:prstGeom prst="rect">
            <a:avLst/>
          </a:prstGeom>
        </p:spPr>
      </p:pic>
    </p:spTree>
    <p:extLst>
      <p:ext uri="{BB962C8B-B14F-4D97-AF65-F5344CB8AC3E}">
        <p14:creationId xmlns:p14="http://schemas.microsoft.com/office/powerpoint/2010/main" val="25545684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tx1"/>
        </a:solidFill>
        <a:effectLst/>
      </p:bgPr>
    </p:bg>
    <p:spTree>
      <p:nvGrpSpPr>
        <p:cNvPr id="1" name=""/>
        <p:cNvGrpSpPr/>
        <p:nvPr/>
      </p:nvGrpSpPr>
      <p:grpSpPr>
        <a:xfrm>
          <a:off x="0" y="0"/>
          <a:ext cx="0" cy="0"/>
          <a:chOff x="0" y="0"/>
          <a:chExt cx="0" cy="0"/>
        </a:xfrm>
      </p:grpSpPr>
      <p:pic>
        <p:nvPicPr>
          <p:cNvPr id="2" name="Picture 1" descr="A black and white logo&#10;&#10;Description automatically generated">
            <a:extLst>
              <a:ext uri="{FF2B5EF4-FFF2-40B4-BE49-F238E27FC236}">
                <a16:creationId xmlns:a16="http://schemas.microsoft.com/office/drawing/2014/main" id="{D5375572-F678-B70E-9281-F109877B4D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5974" y="-1690091"/>
            <a:ext cx="7188200" cy="7188200"/>
          </a:xfrm>
          <a:prstGeom prst="rect">
            <a:avLst/>
          </a:prstGeom>
        </p:spPr>
      </p:pic>
      <p:sp>
        <p:nvSpPr>
          <p:cNvPr id="5" name="Text Placeholder 4">
            <a:extLst>
              <a:ext uri="{FF2B5EF4-FFF2-40B4-BE49-F238E27FC236}">
                <a16:creationId xmlns:a16="http://schemas.microsoft.com/office/drawing/2014/main" id="{F80847DC-7676-2FAD-21A2-3C24B3606A1D}"/>
              </a:ext>
            </a:extLst>
          </p:cNvPr>
          <p:cNvSpPr>
            <a:spLocks noGrp="1"/>
          </p:cNvSpPr>
          <p:nvPr>
            <p:ph type="body" sz="quarter" idx="10"/>
          </p:nvPr>
        </p:nvSpPr>
        <p:spPr>
          <a:xfrm>
            <a:off x="581722" y="1759225"/>
            <a:ext cx="5307447" cy="4803559"/>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Content Placeholder 5">
            <a:extLst>
              <a:ext uri="{FF2B5EF4-FFF2-40B4-BE49-F238E27FC236}">
                <a16:creationId xmlns:a16="http://schemas.microsoft.com/office/drawing/2014/main" id="{81BE4749-B7F2-3593-3CB4-724E584DC3D0}"/>
              </a:ext>
            </a:extLst>
          </p:cNvPr>
          <p:cNvSpPr>
            <a:spLocks noGrp="1"/>
          </p:cNvSpPr>
          <p:nvPr>
            <p:ph sz="quarter" idx="12"/>
          </p:nvPr>
        </p:nvSpPr>
        <p:spPr>
          <a:xfrm>
            <a:off x="6302831" y="783772"/>
            <a:ext cx="5307447" cy="4974016"/>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stStyle>
          <a:p>
            <a:pPr lvl="0"/>
            <a:r>
              <a:rPr lang="en-GB" dirty="0"/>
              <a:t>Click to edit Master text styles</a:t>
            </a:r>
          </a:p>
        </p:txBody>
      </p:sp>
      <p:pic>
        <p:nvPicPr>
          <p:cNvPr id="3" name="Picture 2">
            <a:extLst>
              <a:ext uri="{FF2B5EF4-FFF2-40B4-BE49-F238E27FC236}">
                <a16:creationId xmlns:a16="http://schemas.microsoft.com/office/drawing/2014/main" id="{3EE5C696-6DCE-6C01-1B05-780669508AE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0325" y="443737"/>
            <a:ext cx="3251629" cy="988740"/>
          </a:xfrm>
          <a:prstGeom prst="rect">
            <a:avLst/>
          </a:prstGeom>
        </p:spPr>
      </p:pic>
    </p:spTree>
    <p:extLst>
      <p:ext uri="{BB962C8B-B14F-4D97-AF65-F5344CB8AC3E}">
        <p14:creationId xmlns:p14="http://schemas.microsoft.com/office/powerpoint/2010/main" val="12556314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tx1"/>
        </a:solidFill>
        <a:effectLst/>
      </p:bgPr>
    </p:bg>
    <p:spTree>
      <p:nvGrpSpPr>
        <p:cNvPr id="1" name=""/>
        <p:cNvGrpSpPr/>
        <p:nvPr/>
      </p:nvGrpSpPr>
      <p:grpSpPr>
        <a:xfrm>
          <a:off x="0" y="0"/>
          <a:ext cx="0" cy="0"/>
          <a:chOff x="0" y="0"/>
          <a:chExt cx="0" cy="0"/>
        </a:xfrm>
      </p:grpSpPr>
      <p:pic>
        <p:nvPicPr>
          <p:cNvPr id="2" name="Picture 1" descr="A black and white logo&#10;&#10;Description automatically generated">
            <a:extLst>
              <a:ext uri="{FF2B5EF4-FFF2-40B4-BE49-F238E27FC236}">
                <a16:creationId xmlns:a16="http://schemas.microsoft.com/office/drawing/2014/main" id="{7C6640C1-BC5F-8C43-98FE-3BF9DC9870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5974" y="-1690091"/>
            <a:ext cx="7188200" cy="7188200"/>
          </a:xfrm>
          <a:prstGeom prst="rect">
            <a:avLst/>
          </a:prstGeom>
        </p:spPr>
      </p:pic>
      <p:sp>
        <p:nvSpPr>
          <p:cNvPr id="5" name="Text Placeholder 4">
            <a:extLst>
              <a:ext uri="{FF2B5EF4-FFF2-40B4-BE49-F238E27FC236}">
                <a16:creationId xmlns:a16="http://schemas.microsoft.com/office/drawing/2014/main" id="{F80847DC-7676-2FAD-21A2-3C24B3606A1D}"/>
              </a:ext>
            </a:extLst>
          </p:cNvPr>
          <p:cNvSpPr>
            <a:spLocks noGrp="1"/>
          </p:cNvSpPr>
          <p:nvPr>
            <p:ph type="body" sz="quarter" idx="10"/>
          </p:nvPr>
        </p:nvSpPr>
        <p:spPr>
          <a:xfrm>
            <a:off x="581722" y="1759225"/>
            <a:ext cx="5307447" cy="4803559"/>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Content Placeholder 5">
            <a:extLst>
              <a:ext uri="{FF2B5EF4-FFF2-40B4-BE49-F238E27FC236}">
                <a16:creationId xmlns:a16="http://schemas.microsoft.com/office/drawing/2014/main" id="{81BE4749-B7F2-3593-3CB4-724E584DC3D0}"/>
              </a:ext>
            </a:extLst>
          </p:cNvPr>
          <p:cNvSpPr>
            <a:spLocks noGrp="1"/>
          </p:cNvSpPr>
          <p:nvPr>
            <p:ph sz="quarter" idx="12"/>
          </p:nvPr>
        </p:nvSpPr>
        <p:spPr>
          <a:xfrm>
            <a:off x="6302831" y="783772"/>
            <a:ext cx="5307447" cy="4974015"/>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stStyle>
          <a:p>
            <a:pPr lvl="0"/>
            <a:r>
              <a:rPr lang="en-GB" dirty="0"/>
              <a:t>Click to edit Master text styles</a:t>
            </a:r>
          </a:p>
        </p:txBody>
      </p:sp>
      <p:pic>
        <p:nvPicPr>
          <p:cNvPr id="3" name="Picture 2">
            <a:extLst>
              <a:ext uri="{FF2B5EF4-FFF2-40B4-BE49-F238E27FC236}">
                <a16:creationId xmlns:a16="http://schemas.microsoft.com/office/drawing/2014/main" id="{3EE5C696-6DCE-6C01-1B05-780669508AE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0324" y="541164"/>
            <a:ext cx="3525520" cy="1005840"/>
          </a:xfrm>
          <a:prstGeom prst="rect">
            <a:avLst/>
          </a:prstGeom>
        </p:spPr>
      </p:pic>
    </p:spTree>
    <p:extLst>
      <p:ext uri="{BB962C8B-B14F-4D97-AF65-F5344CB8AC3E}">
        <p14:creationId xmlns:p14="http://schemas.microsoft.com/office/powerpoint/2010/main" val="21292427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1"/>
        </a:solidFill>
        <a:effectLst/>
      </p:bgPr>
    </p:bg>
    <p:spTree>
      <p:nvGrpSpPr>
        <p:cNvPr id="1" name=""/>
        <p:cNvGrpSpPr/>
        <p:nvPr/>
      </p:nvGrpSpPr>
      <p:grpSpPr>
        <a:xfrm>
          <a:off x="0" y="0"/>
          <a:ext cx="0" cy="0"/>
          <a:chOff x="0" y="0"/>
          <a:chExt cx="0" cy="0"/>
        </a:xfrm>
      </p:grpSpPr>
      <p:pic>
        <p:nvPicPr>
          <p:cNvPr id="2" name="Picture 1" descr="A black and white logo&#10;&#10;Description automatically generated">
            <a:extLst>
              <a:ext uri="{FF2B5EF4-FFF2-40B4-BE49-F238E27FC236}">
                <a16:creationId xmlns:a16="http://schemas.microsoft.com/office/drawing/2014/main" id="{C9F27EBE-16A9-50E7-27EF-41B57849D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5974" y="-1690091"/>
            <a:ext cx="7188200" cy="7188200"/>
          </a:xfrm>
          <a:prstGeom prst="rect">
            <a:avLst/>
          </a:prstGeom>
        </p:spPr>
      </p:pic>
      <p:sp>
        <p:nvSpPr>
          <p:cNvPr id="5" name="Text Placeholder 4">
            <a:extLst>
              <a:ext uri="{FF2B5EF4-FFF2-40B4-BE49-F238E27FC236}">
                <a16:creationId xmlns:a16="http://schemas.microsoft.com/office/drawing/2014/main" id="{F80847DC-7676-2FAD-21A2-3C24B3606A1D}"/>
              </a:ext>
            </a:extLst>
          </p:cNvPr>
          <p:cNvSpPr>
            <a:spLocks noGrp="1"/>
          </p:cNvSpPr>
          <p:nvPr>
            <p:ph type="body" sz="quarter" idx="10"/>
          </p:nvPr>
        </p:nvSpPr>
        <p:spPr>
          <a:xfrm>
            <a:off x="581722" y="1759225"/>
            <a:ext cx="5307447" cy="4803559"/>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Content Placeholder 5">
            <a:extLst>
              <a:ext uri="{FF2B5EF4-FFF2-40B4-BE49-F238E27FC236}">
                <a16:creationId xmlns:a16="http://schemas.microsoft.com/office/drawing/2014/main" id="{81BE4749-B7F2-3593-3CB4-724E584DC3D0}"/>
              </a:ext>
            </a:extLst>
          </p:cNvPr>
          <p:cNvSpPr>
            <a:spLocks noGrp="1"/>
          </p:cNvSpPr>
          <p:nvPr>
            <p:ph sz="quarter" idx="12"/>
          </p:nvPr>
        </p:nvSpPr>
        <p:spPr>
          <a:xfrm>
            <a:off x="6302831" y="783772"/>
            <a:ext cx="5307447" cy="4974016"/>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stStyle>
          <a:p>
            <a:pPr lvl="0"/>
            <a:r>
              <a:rPr lang="en-GB" dirty="0"/>
              <a:t>Click to edit Master text styles</a:t>
            </a:r>
          </a:p>
        </p:txBody>
      </p:sp>
      <p:pic>
        <p:nvPicPr>
          <p:cNvPr id="3" name="Picture 2">
            <a:extLst>
              <a:ext uri="{FF2B5EF4-FFF2-40B4-BE49-F238E27FC236}">
                <a16:creationId xmlns:a16="http://schemas.microsoft.com/office/drawing/2014/main" id="{3EE5C696-6DCE-6C01-1B05-780669508AE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0324" y="556083"/>
            <a:ext cx="3931920" cy="914400"/>
          </a:xfrm>
          <a:prstGeom prst="rect">
            <a:avLst/>
          </a:prstGeom>
        </p:spPr>
      </p:pic>
    </p:spTree>
    <p:extLst>
      <p:ext uri="{BB962C8B-B14F-4D97-AF65-F5344CB8AC3E}">
        <p14:creationId xmlns:p14="http://schemas.microsoft.com/office/powerpoint/2010/main" val="7914970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81336A5-0202-E269-00CF-041F1858C298}"/>
              </a:ext>
            </a:extLst>
          </p:cNvPr>
          <p:cNvSpPr>
            <a:spLocks noGrp="1"/>
          </p:cNvSpPr>
          <p:nvPr>
            <p:ph type="ftr" sz="quarter" idx="11"/>
          </p:nvPr>
        </p:nvSpPr>
        <p:spPr>
          <a:xfrm>
            <a:off x="3240827" y="6356350"/>
            <a:ext cx="5710347" cy="365125"/>
          </a:xfrm>
        </p:spPr>
        <p:txBody>
          <a:bodyPr/>
          <a:lstStyle/>
          <a:p>
            <a:endParaRPr lang="en-US" dirty="0"/>
          </a:p>
        </p:txBody>
      </p:sp>
      <p:pic>
        <p:nvPicPr>
          <p:cNvPr id="7" name="Graphic 6">
            <a:extLst>
              <a:ext uri="{FF2B5EF4-FFF2-40B4-BE49-F238E27FC236}">
                <a16:creationId xmlns:a16="http://schemas.microsoft.com/office/drawing/2014/main" id="{1A51AD54-1C1B-B657-AF17-93AA0DADB8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56505" y="1352066"/>
            <a:ext cx="2478990" cy="2619642"/>
          </a:xfrm>
          <a:prstGeom prst="rect">
            <a:avLst/>
          </a:prstGeom>
        </p:spPr>
      </p:pic>
      <p:sp>
        <p:nvSpPr>
          <p:cNvPr id="10" name="Content Placeholder 9">
            <a:extLst>
              <a:ext uri="{FF2B5EF4-FFF2-40B4-BE49-F238E27FC236}">
                <a16:creationId xmlns:a16="http://schemas.microsoft.com/office/drawing/2014/main" id="{6367B399-DAB3-DF34-E82D-F37661A44DA3}"/>
              </a:ext>
            </a:extLst>
          </p:cNvPr>
          <p:cNvSpPr>
            <a:spLocks noGrp="1"/>
          </p:cNvSpPr>
          <p:nvPr>
            <p:ph sz="quarter" idx="13"/>
          </p:nvPr>
        </p:nvSpPr>
        <p:spPr>
          <a:xfrm>
            <a:off x="1968500" y="4710063"/>
            <a:ext cx="8474075" cy="795871"/>
          </a:xfrm>
        </p:spPr>
        <p:txBody>
          <a:bodyPr>
            <a:noAutofit/>
          </a:bodyPr>
          <a:lstStyle>
            <a:lvl1pPr marL="0" indent="0" algn="ctr">
              <a:lnSpc>
                <a:spcPct val="110000"/>
              </a:lnSpc>
              <a:buNone/>
              <a:defRPr sz="1800"/>
            </a:lvl1pPr>
          </a:lstStyle>
          <a:p>
            <a:pPr algn="ctr"/>
            <a:endParaRPr lang="en-AU" dirty="0">
              <a:effectLst/>
              <a:latin typeface="Source Sans Pro" panose="020B0503030403020204" pitchFamily="34" charset="0"/>
            </a:endParaRPr>
          </a:p>
        </p:txBody>
      </p:sp>
    </p:spTree>
    <p:extLst>
      <p:ext uri="{BB962C8B-B14F-4D97-AF65-F5344CB8AC3E}">
        <p14:creationId xmlns:p14="http://schemas.microsoft.com/office/powerpoint/2010/main" val="14224577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A04396-ADF7-2347-9A73-C2397592A5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B931289-CCC7-224D-A358-E30825FA16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0EFE6D7-F685-DF43-93B6-3709C8939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ucida Sans" panose="020B0602030504020204" pitchFamily="34" charset="77"/>
              </a:defRPr>
            </a:lvl1pPr>
          </a:lstStyle>
          <a:p>
            <a:fld id="{4D6CFF7C-E31E-1C41-9BE0-6F564DF17E2C}" type="datetimeFigureOut">
              <a:rPr lang="en-US" smtClean="0"/>
              <a:pPr/>
              <a:t>9/1/23</a:t>
            </a:fld>
            <a:endParaRPr lang="en-US"/>
          </a:p>
        </p:txBody>
      </p:sp>
      <p:sp>
        <p:nvSpPr>
          <p:cNvPr id="5" name="Footer Placeholder 4">
            <a:extLst>
              <a:ext uri="{FF2B5EF4-FFF2-40B4-BE49-F238E27FC236}">
                <a16:creationId xmlns:a16="http://schemas.microsoft.com/office/drawing/2014/main" id="{FAA7EEFB-47F9-2241-9127-54295704AE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ucida Sans" panose="020B0602030504020204" pitchFamily="34" charset="77"/>
              </a:defRPr>
            </a:lvl1pPr>
          </a:lstStyle>
          <a:p>
            <a:endParaRPr lang="en-US" dirty="0"/>
          </a:p>
        </p:txBody>
      </p:sp>
      <p:sp>
        <p:nvSpPr>
          <p:cNvPr id="6" name="Slide Number Placeholder 5">
            <a:extLst>
              <a:ext uri="{FF2B5EF4-FFF2-40B4-BE49-F238E27FC236}">
                <a16:creationId xmlns:a16="http://schemas.microsoft.com/office/drawing/2014/main" id="{B935071B-D90A-244D-BB90-D18179E696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ucida Sans" panose="020B0602030504020204" pitchFamily="34" charset="77"/>
              </a:defRPr>
            </a:lvl1pPr>
          </a:lstStyle>
          <a:p>
            <a:fld id="{972642A7-A087-7640-8AEC-184E7FE63AAA}" type="slidenum">
              <a:rPr lang="en-US" smtClean="0"/>
              <a:pPr/>
              <a:t>‹#›</a:t>
            </a:fld>
            <a:endParaRPr lang="en-US"/>
          </a:p>
        </p:txBody>
      </p:sp>
    </p:spTree>
    <p:extLst>
      <p:ext uri="{BB962C8B-B14F-4D97-AF65-F5344CB8AC3E}">
        <p14:creationId xmlns:p14="http://schemas.microsoft.com/office/powerpoint/2010/main" val="2486189316"/>
      </p:ext>
    </p:extLst>
  </p:cSld>
  <p:clrMap bg1="lt1" tx1="dk1" bg2="lt2" tx2="dk2" accent1="accent1" accent2="accent2" accent3="accent3" accent4="accent4" accent5="accent5" accent6="accent6" hlink="hlink" folHlink="folHlink"/>
  <p:sldLayoutIdLst>
    <p:sldLayoutId id="2147483670" r:id="rId1"/>
    <p:sldLayoutId id="2147483678" r:id="rId2"/>
    <p:sldLayoutId id="2147483672" r:id="rId3"/>
    <p:sldLayoutId id="2147483673" r:id="rId4"/>
    <p:sldLayoutId id="2147483674" r:id="rId5"/>
    <p:sldLayoutId id="2147483675" r:id="rId6"/>
    <p:sldLayoutId id="2147483676" r:id="rId7"/>
    <p:sldLayoutId id="2147483677" r:id="rId8"/>
  </p:sldLayoutIdLst>
  <p:txStyles>
    <p:titleStyle>
      <a:lvl1pPr algn="l" defTabSz="914400" rtl="0" eaLnBrk="1" latinLnBrk="0" hangingPunct="1">
        <a:lnSpc>
          <a:spcPct val="90000"/>
        </a:lnSpc>
        <a:spcBef>
          <a:spcPct val="0"/>
        </a:spcBef>
        <a:buNone/>
        <a:defRPr sz="4400" kern="1200">
          <a:solidFill>
            <a:schemeClr val="tx1"/>
          </a:solidFill>
          <a:latin typeface="Lucida Sans" panose="020B0602030504020204" pitchFamily="34"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Lucida Sans" panose="020B0602030504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Lucida Sans" panose="020B0602030504020204" pitchFamily="34" charset="77"/>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Lucida Sans" panose="020B0602030504020204" pitchFamily="34"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Lucida Sans" panose="020B0602030504020204" pitchFamily="34" charset="77"/>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Lucida Sans" panose="020B0602030504020204"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75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8F0AC1-88B0-4DE3-D182-7C488179A6DC}"/>
              </a:ext>
            </a:extLst>
          </p:cNvPr>
          <p:cNvSpPr>
            <a:spLocks noGrp="1"/>
          </p:cNvSpPr>
          <p:nvPr>
            <p:ph type="body" sz="quarter" idx="10"/>
          </p:nvPr>
        </p:nvSpPr>
        <p:spPr>
          <a:xfrm>
            <a:off x="581722" y="1759225"/>
            <a:ext cx="5307447" cy="4803559"/>
          </a:xfrm>
        </p:spPr>
        <p:txBody>
          <a:bodyPr>
            <a:normAutofit lnSpcReduction="10000"/>
          </a:bodyPr>
          <a:lstStyle/>
          <a:p>
            <a:pPr marL="0" indent="0">
              <a:buNone/>
            </a:pPr>
            <a:r>
              <a:rPr lang="en-AU" b="1" dirty="0"/>
              <a:t>Compassion looks beyond the surface, connecting with the heartfelt hopes and dreams of the other and affirming our interconnection with all creation. </a:t>
            </a:r>
          </a:p>
          <a:p>
            <a:r>
              <a:rPr lang="en-AU" dirty="0"/>
              <a:t>If compassion were the norm rather than the exception in your interactions with all who share our common home, what would be different in your daily life?</a:t>
            </a:r>
          </a:p>
          <a:p>
            <a:r>
              <a:rPr lang="en-AU" dirty="0"/>
              <a:t>How does your ministry respond “through the lens of the heart” to those whose hopes and dreams are being shattered?</a:t>
            </a:r>
          </a:p>
          <a:p>
            <a:endParaRPr lang="en-US" dirty="0"/>
          </a:p>
        </p:txBody>
      </p:sp>
      <p:pic>
        <p:nvPicPr>
          <p:cNvPr id="14" name="Content Placeholder 10">
            <a:extLst>
              <a:ext uri="{FF2B5EF4-FFF2-40B4-BE49-F238E27FC236}">
                <a16:creationId xmlns:a16="http://schemas.microsoft.com/office/drawing/2014/main" id="{FF6D8D6D-ED59-15BE-F796-A8A37962527A}"/>
              </a:ext>
            </a:extLst>
          </p:cNvPr>
          <p:cNvPicPr>
            <a:picLocks noGrp="1" noChangeAspect="1"/>
          </p:cNvPicPr>
          <p:nvPr>
            <p:ph sz="quarter" idx="12"/>
          </p:nvPr>
        </p:nvPicPr>
        <p:blipFill>
          <a:blip r:embed="rId2"/>
          <a:srcRect/>
          <a:stretch/>
        </p:blipFill>
        <p:spPr>
          <a:xfrm>
            <a:off x="6469856" y="784225"/>
            <a:ext cx="4973638" cy="4973638"/>
          </a:xfrm>
        </p:spPr>
      </p:pic>
      <p:pic>
        <p:nvPicPr>
          <p:cNvPr id="15" name="Picture 14" descr="A blue text on a black background&#10;&#10;Description automatically generated">
            <a:extLst>
              <a:ext uri="{FF2B5EF4-FFF2-40B4-BE49-F238E27FC236}">
                <a16:creationId xmlns:a16="http://schemas.microsoft.com/office/drawing/2014/main" id="{0DA75243-2064-E421-5D0D-26ED67E49A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9593" y="5988957"/>
            <a:ext cx="1657969" cy="640729"/>
          </a:xfrm>
          <a:prstGeom prst="rect">
            <a:avLst/>
          </a:prstGeom>
        </p:spPr>
      </p:pic>
    </p:spTree>
    <p:extLst>
      <p:ext uri="{BB962C8B-B14F-4D97-AF65-F5344CB8AC3E}">
        <p14:creationId xmlns:p14="http://schemas.microsoft.com/office/powerpoint/2010/main" val="428380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E8C53E-CE8C-E486-85E0-D024B1EF80C4}"/>
              </a:ext>
            </a:extLst>
          </p:cNvPr>
          <p:cNvSpPr>
            <a:spLocks noGrp="1"/>
          </p:cNvSpPr>
          <p:nvPr>
            <p:ph type="body" sz="quarter" idx="10"/>
          </p:nvPr>
        </p:nvSpPr>
        <p:spPr>
          <a:xfrm>
            <a:off x="581722" y="1759225"/>
            <a:ext cx="5307447" cy="4803559"/>
          </a:xfrm>
        </p:spPr>
        <p:txBody>
          <a:bodyPr>
            <a:normAutofit fontScale="92500" lnSpcReduction="10000"/>
          </a:bodyPr>
          <a:lstStyle/>
          <a:p>
            <a:r>
              <a:rPr lang="en-AU" dirty="0"/>
              <a:t>As you reflect on your life, especially on your own experience of suffering, how has your understanding of Compassion evolved? What would you tell your </a:t>
            </a:r>
            <a:br>
              <a:rPr lang="en-AU" dirty="0"/>
            </a:br>
            <a:r>
              <a:rPr lang="en-AU" dirty="0"/>
              <a:t>15-year-old self about compassion?</a:t>
            </a:r>
          </a:p>
          <a:p>
            <a:r>
              <a:rPr lang="en-AU" dirty="0"/>
              <a:t>What does compassionate, merciful leadership look like? What sustains such leadership?</a:t>
            </a:r>
          </a:p>
          <a:p>
            <a:r>
              <a:rPr lang="en-AU" dirty="0"/>
              <a:t>Within your sphere of influence, what formative opportunities can you offer which enable compassionate, merciful leadership to become or remain a life-giving element of your organisation’s culture?</a:t>
            </a:r>
          </a:p>
          <a:p>
            <a:endParaRPr lang="en-US" dirty="0"/>
          </a:p>
        </p:txBody>
      </p:sp>
      <p:pic>
        <p:nvPicPr>
          <p:cNvPr id="7" name="Content Placeholder 10">
            <a:extLst>
              <a:ext uri="{FF2B5EF4-FFF2-40B4-BE49-F238E27FC236}">
                <a16:creationId xmlns:a16="http://schemas.microsoft.com/office/drawing/2014/main" id="{F5ED1FD7-9FEF-8EB0-2229-F7E85F6AD9D6}"/>
              </a:ext>
            </a:extLst>
          </p:cNvPr>
          <p:cNvPicPr>
            <a:picLocks noGrp="1" noChangeAspect="1"/>
          </p:cNvPicPr>
          <p:nvPr>
            <p:ph sz="quarter" idx="12"/>
          </p:nvPr>
        </p:nvPicPr>
        <p:blipFill>
          <a:blip r:embed="rId2"/>
          <a:srcRect/>
          <a:stretch/>
        </p:blipFill>
        <p:spPr>
          <a:xfrm>
            <a:off x="6469856" y="784225"/>
            <a:ext cx="4973638" cy="4973638"/>
          </a:xfrm>
        </p:spPr>
      </p:pic>
      <p:pic>
        <p:nvPicPr>
          <p:cNvPr id="8" name="Picture 7" descr="A blue text on a black background&#10;&#10;Description automatically generated">
            <a:extLst>
              <a:ext uri="{FF2B5EF4-FFF2-40B4-BE49-F238E27FC236}">
                <a16:creationId xmlns:a16="http://schemas.microsoft.com/office/drawing/2014/main" id="{26029F1F-5E9C-77B2-2247-933DFE4263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9593" y="5988957"/>
            <a:ext cx="1657969" cy="640729"/>
          </a:xfrm>
          <a:prstGeom prst="rect">
            <a:avLst/>
          </a:prstGeom>
        </p:spPr>
      </p:pic>
    </p:spTree>
    <p:extLst>
      <p:ext uri="{BB962C8B-B14F-4D97-AF65-F5344CB8AC3E}">
        <p14:creationId xmlns:p14="http://schemas.microsoft.com/office/powerpoint/2010/main" val="62902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7C821F8-51BD-78D5-A143-8E69DC677D9C}"/>
              </a:ext>
            </a:extLst>
          </p:cNvPr>
          <p:cNvSpPr>
            <a:spLocks noGrp="1"/>
          </p:cNvSpPr>
          <p:nvPr>
            <p:ph sz="quarter" idx="13"/>
          </p:nvPr>
        </p:nvSpPr>
        <p:spPr/>
        <p:txBody>
          <a:bodyPr/>
          <a:lstStyle/>
          <a:p>
            <a:pPr algn="ctr"/>
            <a:r>
              <a:rPr lang="en-AU" dirty="0">
                <a:effectLst/>
                <a:latin typeface="Source Sans Pro" panose="020B0503030403020204" pitchFamily="34" charset="0"/>
              </a:rPr>
              <a:t>We respectfully acknowledge all </a:t>
            </a:r>
            <a:r>
              <a:rPr lang="en-AU" b="1" i="1" dirty="0">
                <a:solidFill>
                  <a:srgbClr val="002C5B"/>
                </a:solidFill>
                <a:effectLst/>
                <a:latin typeface="Source Sans Pro" panose="020B0503030403020204" pitchFamily="34" charset="0"/>
              </a:rPr>
              <a:t>First Nations Peoples</a:t>
            </a:r>
            <a:r>
              <a:rPr lang="en-AU" dirty="0">
                <a:effectLst/>
                <a:latin typeface="Source Sans Pro" panose="020B0503030403020204" pitchFamily="34" charset="0"/>
              </a:rPr>
              <a:t>, </a:t>
            </a:r>
            <a:br>
              <a:rPr lang="en-AU" dirty="0">
                <a:effectLst/>
                <a:latin typeface="Source Sans Pro" panose="020B0503030403020204" pitchFamily="34" charset="0"/>
              </a:rPr>
            </a:br>
            <a:r>
              <a:rPr lang="en-AU" dirty="0">
                <a:effectLst/>
                <a:latin typeface="Source Sans Pro" panose="020B0503030403020204" pitchFamily="34" charset="0"/>
              </a:rPr>
              <a:t>especially those on whose lands we engage in ministry.</a:t>
            </a:r>
          </a:p>
          <a:p>
            <a:pPr algn="ctr"/>
            <a:endParaRPr lang="en-US" dirty="0"/>
          </a:p>
        </p:txBody>
      </p:sp>
      <p:sp>
        <p:nvSpPr>
          <p:cNvPr id="6" name="TextBox 5">
            <a:extLst>
              <a:ext uri="{FF2B5EF4-FFF2-40B4-BE49-F238E27FC236}">
                <a16:creationId xmlns:a16="http://schemas.microsoft.com/office/drawing/2014/main" id="{711D2B86-AECB-9620-2BD7-82AED3D2308D}"/>
              </a:ext>
            </a:extLst>
          </p:cNvPr>
          <p:cNvSpPr txBox="1"/>
          <p:nvPr/>
        </p:nvSpPr>
        <p:spPr>
          <a:xfrm>
            <a:off x="3456878" y="6211669"/>
            <a:ext cx="5278244" cy="646331"/>
          </a:xfrm>
          <a:prstGeom prst="rect">
            <a:avLst/>
          </a:prstGeom>
          <a:noFill/>
        </p:spPr>
        <p:txBody>
          <a:bodyPr wrap="square" rtlCol="0">
            <a:spAutoFit/>
          </a:bodyPr>
          <a:lstStyle/>
          <a:p>
            <a:pPr algn="ctr"/>
            <a:r>
              <a:rPr lang="en-AU" sz="1200" dirty="0">
                <a:solidFill>
                  <a:srgbClr val="002C5B"/>
                </a:solidFill>
                <a:latin typeface="Source Sans Pro" panose="020B0503030403020204" pitchFamily="34" charset="0"/>
              </a:rPr>
              <a:t>© Mercy Ministry Companions   |   </a:t>
            </a:r>
            <a:r>
              <a:rPr lang="en-AU" sz="1200" dirty="0" err="1">
                <a:solidFill>
                  <a:srgbClr val="002C5B"/>
                </a:solidFill>
                <a:latin typeface="Source Sans Pro" panose="020B0503030403020204" pitchFamily="34" charset="0"/>
              </a:rPr>
              <a:t>www.mercyministrycompanions.org.au</a:t>
            </a:r>
            <a:endParaRPr lang="en-AU" sz="1200" dirty="0">
              <a:solidFill>
                <a:srgbClr val="002C5B"/>
              </a:solidFill>
              <a:latin typeface="Source Sans Pro" panose="020B0503030403020204" pitchFamily="34" charset="0"/>
            </a:endParaRPr>
          </a:p>
          <a:p>
            <a:pPr algn="ctr"/>
            <a:endParaRPr lang="en-US" sz="1200" dirty="0"/>
          </a:p>
          <a:p>
            <a:pPr algn="ctr"/>
            <a:endParaRPr lang="en-US" sz="1200" dirty="0"/>
          </a:p>
        </p:txBody>
      </p:sp>
    </p:spTree>
    <p:extLst>
      <p:ext uri="{BB962C8B-B14F-4D97-AF65-F5344CB8AC3E}">
        <p14:creationId xmlns:p14="http://schemas.microsoft.com/office/powerpoint/2010/main" val="87519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up of a hand on a person's chest&#10;&#10;Description automatically generated">
            <a:extLst>
              <a:ext uri="{FF2B5EF4-FFF2-40B4-BE49-F238E27FC236}">
                <a16:creationId xmlns:a16="http://schemas.microsoft.com/office/drawing/2014/main" id="{5B52B7D0-F5BA-7373-22A1-783DCB1415AA}"/>
              </a:ext>
            </a:extLst>
          </p:cNvPr>
          <p:cNvPicPr>
            <a:picLocks noChangeAspect="1"/>
          </p:cNvPicPr>
          <p:nvPr/>
        </p:nvPicPr>
        <p:blipFill>
          <a:blip r:embed="rId2"/>
          <a:stretch>
            <a:fillRect/>
          </a:stretch>
        </p:blipFill>
        <p:spPr>
          <a:xfrm>
            <a:off x="0" y="0"/>
            <a:ext cx="5080000" cy="2286000"/>
          </a:xfrm>
          <a:prstGeom prst="rect">
            <a:avLst/>
          </a:prstGeom>
        </p:spPr>
      </p:pic>
      <p:sp>
        <p:nvSpPr>
          <p:cNvPr id="2" name="Text Placeholder 1">
            <a:extLst>
              <a:ext uri="{FF2B5EF4-FFF2-40B4-BE49-F238E27FC236}">
                <a16:creationId xmlns:a16="http://schemas.microsoft.com/office/drawing/2014/main" id="{BFA6DD4B-7EAF-93F6-14E6-0A5AC2C31C5D}"/>
              </a:ext>
            </a:extLst>
          </p:cNvPr>
          <p:cNvSpPr>
            <a:spLocks noGrp="1"/>
          </p:cNvSpPr>
          <p:nvPr>
            <p:ph type="body" sz="quarter" idx="10"/>
          </p:nvPr>
        </p:nvSpPr>
        <p:spPr>
          <a:xfrm>
            <a:off x="581722" y="2503714"/>
            <a:ext cx="8080647" cy="3885588"/>
          </a:xfrm>
        </p:spPr>
        <p:txBody>
          <a:bodyPr>
            <a:normAutofit/>
          </a:bodyPr>
          <a:lstStyle/>
          <a:p>
            <a:r>
              <a:rPr lang="en-AU" dirty="0"/>
              <a:t>Catherine McAuley’s main source of inspiration was the life and teachings of Jesus, found in the gospels. In the original Rule and Constitutions of the Sisters of Mercy, Catherine described mercy as “the principal path pointed out by Jesus Christ to those who are desirous of following Him”. </a:t>
            </a:r>
            <a:endParaRPr lang="en-US" dirty="0"/>
          </a:p>
        </p:txBody>
      </p:sp>
    </p:spTree>
    <p:extLst>
      <p:ext uri="{BB962C8B-B14F-4D97-AF65-F5344CB8AC3E}">
        <p14:creationId xmlns:p14="http://schemas.microsoft.com/office/powerpoint/2010/main" val="160578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A6DD4B-7EAF-93F6-14E6-0A5AC2C31C5D}"/>
              </a:ext>
            </a:extLst>
          </p:cNvPr>
          <p:cNvSpPr>
            <a:spLocks noGrp="1"/>
          </p:cNvSpPr>
          <p:nvPr>
            <p:ph type="body" sz="quarter" idx="10"/>
          </p:nvPr>
        </p:nvSpPr>
        <p:spPr>
          <a:xfrm>
            <a:off x="581722" y="783771"/>
            <a:ext cx="5307447" cy="4843531"/>
          </a:xfrm>
        </p:spPr>
        <p:txBody>
          <a:bodyPr>
            <a:normAutofit fontScale="92500"/>
          </a:bodyPr>
          <a:lstStyle/>
          <a:p>
            <a:r>
              <a:rPr lang="en-AU" dirty="0"/>
              <a:t>Clare Augustine Moore, one of the early sisters and a talented artist, created an illuminated manuscript of the Rule. Here is an illustration of her calligraphy and her decoration of the word MERCY. Within the letter “M”, Clare has painted two scenes from the parable of the Good Samaritan (Luke 10:25-37): one showing two people walking on their way, the other showing someone helping an injured person.</a:t>
            </a:r>
          </a:p>
          <a:p>
            <a:endParaRPr lang="en-US" dirty="0"/>
          </a:p>
        </p:txBody>
      </p:sp>
      <p:pic>
        <p:nvPicPr>
          <p:cNvPr id="22" name="Content Placeholder 21" descr="A close-up of a painting&#10;&#10;Description automatically generated">
            <a:extLst>
              <a:ext uri="{FF2B5EF4-FFF2-40B4-BE49-F238E27FC236}">
                <a16:creationId xmlns:a16="http://schemas.microsoft.com/office/drawing/2014/main" id="{F1CEC158-319D-607D-B348-ACC5ACDC2EE3}"/>
              </a:ext>
            </a:extLst>
          </p:cNvPr>
          <p:cNvPicPr>
            <a:picLocks noGrp="1" noChangeAspect="1"/>
          </p:cNvPicPr>
          <p:nvPr>
            <p:ph sz="quarter" idx="12"/>
          </p:nvPr>
        </p:nvPicPr>
        <p:blipFill>
          <a:blip r:embed="rId2" cstate="screen">
            <a:extLst>
              <a:ext uri="{28A0092B-C50C-407E-A947-70E740481C1C}">
                <a14:useLocalDpi xmlns:a14="http://schemas.microsoft.com/office/drawing/2010/main"/>
              </a:ext>
            </a:extLst>
          </a:blip>
          <a:stretch>
            <a:fillRect/>
          </a:stretch>
        </p:blipFill>
        <p:spPr>
          <a:xfrm>
            <a:off x="6302375" y="1215231"/>
            <a:ext cx="5308600" cy="3981450"/>
          </a:xfrm>
        </p:spPr>
      </p:pic>
    </p:spTree>
    <p:extLst>
      <p:ext uri="{BB962C8B-B14F-4D97-AF65-F5344CB8AC3E}">
        <p14:creationId xmlns:p14="http://schemas.microsoft.com/office/powerpoint/2010/main" val="240071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A6DD4B-7EAF-93F6-14E6-0A5AC2C31C5D}"/>
              </a:ext>
            </a:extLst>
          </p:cNvPr>
          <p:cNvSpPr>
            <a:spLocks noGrp="1"/>
          </p:cNvSpPr>
          <p:nvPr>
            <p:ph type="body" sz="quarter" idx="10"/>
          </p:nvPr>
        </p:nvSpPr>
        <p:spPr/>
        <p:txBody>
          <a:bodyPr>
            <a:normAutofit lnSpcReduction="10000"/>
          </a:bodyPr>
          <a:lstStyle/>
          <a:p>
            <a:r>
              <a:rPr lang="en-AU" dirty="0"/>
              <a:t>Within the Hebrew Scriptures, there are several descriptions of God as compassionate and merciful (</a:t>
            </a:r>
            <a:r>
              <a:rPr lang="en-AU" dirty="0" err="1"/>
              <a:t>eg.</a:t>
            </a:r>
            <a:r>
              <a:rPr lang="en-AU" dirty="0"/>
              <a:t> Exodus 34:6; Psalm 106:45). The Hebrew word for compassion is related to the word for womb. As in the Greek, the Hebrew implies that compassion and mercy come from the inner depths of one’s being. The God of mercy is portrayed as a God of womb-compassion and love.</a:t>
            </a:r>
          </a:p>
          <a:p>
            <a:endParaRPr lang="en-US" dirty="0"/>
          </a:p>
        </p:txBody>
      </p:sp>
      <p:pic>
        <p:nvPicPr>
          <p:cNvPr id="4" name="Content Placeholder 21" descr="A close-up of a painting&#10;&#10;Description automatically generated">
            <a:extLst>
              <a:ext uri="{FF2B5EF4-FFF2-40B4-BE49-F238E27FC236}">
                <a16:creationId xmlns:a16="http://schemas.microsoft.com/office/drawing/2014/main" id="{9270570A-4A90-347E-F27A-1B1FC6A4F43D}"/>
              </a:ext>
            </a:extLst>
          </p:cNvPr>
          <p:cNvPicPr>
            <a:picLocks noGrp="1" noChangeAspect="1"/>
          </p:cNvPicPr>
          <p:nvPr>
            <p:ph sz="quarter" idx="12"/>
          </p:nvPr>
        </p:nvPicPr>
        <p:blipFill>
          <a:blip r:embed="rId3" cstate="screen">
            <a:extLst>
              <a:ext uri="{28A0092B-C50C-407E-A947-70E740481C1C}">
                <a14:useLocalDpi xmlns:a14="http://schemas.microsoft.com/office/drawing/2010/main"/>
              </a:ext>
            </a:extLst>
          </a:blip>
          <a:stretch>
            <a:fillRect/>
          </a:stretch>
        </p:blipFill>
        <p:spPr>
          <a:xfrm>
            <a:off x="6302375" y="1215231"/>
            <a:ext cx="5308600" cy="3981450"/>
          </a:xfrm>
        </p:spPr>
      </p:pic>
    </p:spTree>
    <p:extLst>
      <p:ext uri="{BB962C8B-B14F-4D97-AF65-F5344CB8AC3E}">
        <p14:creationId xmlns:p14="http://schemas.microsoft.com/office/powerpoint/2010/main" val="6592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A6DD4B-7EAF-93F6-14E6-0A5AC2C31C5D}"/>
              </a:ext>
            </a:extLst>
          </p:cNvPr>
          <p:cNvSpPr>
            <a:spLocks noGrp="1"/>
          </p:cNvSpPr>
          <p:nvPr>
            <p:ph type="body" sz="quarter" idx="10"/>
          </p:nvPr>
        </p:nvSpPr>
        <p:spPr/>
        <p:txBody>
          <a:bodyPr>
            <a:normAutofit/>
          </a:bodyPr>
          <a:lstStyle/>
          <a:p>
            <a:r>
              <a:rPr lang="en-AU" dirty="0"/>
              <a:t>In his writings, Pope Francis reveals his understanding that compassion is at the essence of God: “Our God is a God of compassion”; and “Compassion is the language of God”. In relation to our own response to the pain of another, Francis reminds us that compassion evokes action: </a:t>
            </a:r>
          </a:p>
          <a:p>
            <a:endParaRPr lang="en-US" dirty="0"/>
          </a:p>
        </p:txBody>
      </p:sp>
      <p:sp>
        <p:nvSpPr>
          <p:cNvPr id="3" name="Content Placeholder 2">
            <a:extLst>
              <a:ext uri="{FF2B5EF4-FFF2-40B4-BE49-F238E27FC236}">
                <a16:creationId xmlns:a16="http://schemas.microsoft.com/office/drawing/2014/main" id="{19383076-22E1-04E2-FAD5-14BFD0DF2ABB}"/>
              </a:ext>
            </a:extLst>
          </p:cNvPr>
          <p:cNvSpPr>
            <a:spLocks noGrp="1"/>
          </p:cNvSpPr>
          <p:nvPr>
            <p:ph sz="quarter" idx="12"/>
          </p:nvPr>
        </p:nvSpPr>
        <p:spPr/>
        <p:txBody>
          <a:bodyPr/>
          <a:lstStyle/>
          <a:p>
            <a:r>
              <a:rPr lang="en-AU" sz="2800" dirty="0">
                <a:solidFill>
                  <a:schemeClr val="bg2"/>
                </a:solidFill>
              </a:rPr>
              <a:t>“Compassion is not a simple feeling of pity: this is superficial”; and “compassion is like the lens of the heart: it makes us truly understand the magnitude [of another’s suffering]” </a:t>
            </a:r>
          </a:p>
          <a:p>
            <a:r>
              <a:rPr lang="en-AU" sz="1800" dirty="0">
                <a:solidFill>
                  <a:schemeClr val="bg2"/>
                </a:solidFill>
              </a:rPr>
              <a:t>(</a:t>
            </a:r>
            <a:r>
              <a:rPr lang="en-AU" sz="1800" i="1" dirty="0">
                <a:solidFill>
                  <a:schemeClr val="bg2"/>
                </a:solidFill>
              </a:rPr>
              <a:t>Daily Meditations</a:t>
            </a:r>
            <a:r>
              <a:rPr lang="en-AU" sz="1800" dirty="0">
                <a:solidFill>
                  <a:schemeClr val="bg2"/>
                </a:solidFill>
              </a:rPr>
              <a:t>, September 17, 2019)</a:t>
            </a:r>
          </a:p>
          <a:p>
            <a:endParaRPr lang="en-US" dirty="0"/>
          </a:p>
        </p:txBody>
      </p:sp>
    </p:spTree>
    <p:extLst>
      <p:ext uri="{BB962C8B-B14F-4D97-AF65-F5344CB8AC3E}">
        <p14:creationId xmlns:p14="http://schemas.microsoft.com/office/powerpoint/2010/main" val="181530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A6DD4B-7EAF-93F6-14E6-0A5AC2C31C5D}"/>
              </a:ext>
            </a:extLst>
          </p:cNvPr>
          <p:cNvSpPr>
            <a:spLocks noGrp="1"/>
          </p:cNvSpPr>
          <p:nvPr>
            <p:ph type="body" sz="quarter" idx="10"/>
          </p:nvPr>
        </p:nvSpPr>
        <p:spPr>
          <a:xfrm>
            <a:off x="581722" y="783771"/>
            <a:ext cx="5307447" cy="4843531"/>
          </a:xfrm>
        </p:spPr>
        <p:txBody>
          <a:bodyPr>
            <a:normAutofit/>
          </a:bodyPr>
          <a:lstStyle/>
          <a:p>
            <a:r>
              <a:rPr lang="en-AU" dirty="0"/>
              <a:t>Francis’ words evoke the portrayal of the Samaritan in the parable who sees through the “lens of the heart”. The Samaritan is impelled to life-giving action while the other two travellers, not seeing as he does, are not.</a:t>
            </a:r>
          </a:p>
          <a:p>
            <a:endParaRPr lang="en-US" dirty="0"/>
          </a:p>
        </p:txBody>
      </p:sp>
      <p:sp>
        <p:nvSpPr>
          <p:cNvPr id="5" name="Content Placeholder 4">
            <a:extLst>
              <a:ext uri="{FF2B5EF4-FFF2-40B4-BE49-F238E27FC236}">
                <a16:creationId xmlns:a16="http://schemas.microsoft.com/office/drawing/2014/main" id="{2B1CAA7B-5DEB-29FF-555E-4F3A5D3D8528}"/>
              </a:ext>
            </a:extLst>
          </p:cNvPr>
          <p:cNvSpPr>
            <a:spLocks noGrp="1"/>
          </p:cNvSpPr>
          <p:nvPr>
            <p:ph sz="quarter" idx="12"/>
          </p:nvPr>
        </p:nvSpPr>
        <p:spPr>
          <a:xfrm>
            <a:off x="6302831" y="783771"/>
            <a:ext cx="5307447" cy="4843531"/>
          </a:xfrm>
        </p:spPr>
        <p:txBody>
          <a:bodyPr>
            <a:normAutofit/>
          </a:bodyPr>
          <a:lstStyle/>
          <a:p>
            <a:endParaRPr lang="en-US" dirty="0"/>
          </a:p>
        </p:txBody>
      </p:sp>
    </p:spTree>
    <p:extLst>
      <p:ext uri="{BB962C8B-B14F-4D97-AF65-F5344CB8AC3E}">
        <p14:creationId xmlns:p14="http://schemas.microsoft.com/office/powerpoint/2010/main" val="280067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FDA0C2-D516-B2E4-5335-22B92923B511}"/>
              </a:ext>
            </a:extLst>
          </p:cNvPr>
          <p:cNvSpPr>
            <a:spLocks noGrp="1"/>
          </p:cNvSpPr>
          <p:nvPr>
            <p:ph type="body" sz="quarter" idx="10"/>
          </p:nvPr>
        </p:nvSpPr>
        <p:spPr/>
        <p:txBody>
          <a:bodyPr/>
          <a:lstStyle/>
          <a:p>
            <a:r>
              <a:rPr lang="en-AU" sz="2200" dirty="0"/>
              <a:t>With a deep understanding of God’s compassion, and following the example of Jesus in the gospels, Catherine McAuley placed compassion at the heart of her response to all in need. In the same way, compassion must be at the core of our Mercy ministries today, impelling us to respond to the pain of our world in life-giving ways. Furthermore, like the Samaritan, </a:t>
            </a:r>
            <a:br>
              <a:rPr lang="en-AU" sz="2200" dirty="0"/>
            </a:br>
            <a:r>
              <a:rPr lang="en-AU" sz="2200" dirty="0"/>
              <a:t>we can enlist the help of others to expand our potential to respond.</a:t>
            </a:r>
          </a:p>
          <a:p>
            <a:endParaRPr lang="en-US" sz="2200" dirty="0"/>
          </a:p>
          <a:p>
            <a:endParaRPr lang="en-US" sz="2200" dirty="0"/>
          </a:p>
        </p:txBody>
      </p:sp>
      <p:pic>
        <p:nvPicPr>
          <p:cNvPr id="4" name="Content Placeholder 21" descr="A close-up of a painting&#10;&#10;Description automatically generated">
            <a:extLst>
              <a:ext uri="{FF2B5EF4-FFF2-40B4-BE49-F238E27FC236}">
                <a16:creationId xmlns:a16="http://schemas.microsoft.com/office/drawing/2014/main" id="{DAA8B7C6-5F7A-3123-8881-80CCCFDC3C86}"/>
              </a:ext>
            </a:extLst>
          </p:cNvPr>
          <p:cNvPicPr>
            <a:picLocks noGrp="1" noChangeAspect="1"/>
          </p:cNvPicPr>
          <p:nvPr>
            <p:ph sz="quarter" idx="12"/>
          </p:nvPr>
        </p:nvPicPr>
        <p:blipFill>
          <a:blip r:embed="rId2" cstate="screen">
            <a:extLst>
              <a:ext uri="{28A0092B-C50C-407E-A947-70E740481C1C}">
                <a14:useLocalDpi xmlns:a14="http://schemas.microsoft.com/office/drawing/2010/main"/>
              </a:ext>
            </a:extLst>
          </a:blip>
          <a:stretch>
            <a:fillRect/>
          </a:stretch>
        </p:blipFill>
        <p:spPr>
          <a:xfrm>
            <a:off x="6302375" y="1215231"/>
            <a:ext cx="5308600" cy="3981450"/>
          </a:xfrm>
        </p:spPr>
      </p:pic>
    </p:spTree>
    <p:extLst>
      <p:ext uri="{BB962C8B-B14F-4D97-AF65-F5344CB8AC3E}">
        <p14:creationId xmlns:p14="http://schemas.microsoft.com/office/powerpoint/2010/main" val="139965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FE5573-5E99-6CC0-71CA-D2E26F58A9DA}"/>
              </a:ext>
            </a:extLst>
          </p:cNvPr>
          <p:cNvSpPr>
            <a:spLocks noGrp="1"/>
          </p:cNvSpPr>
          <p:nvPr>
            <p:ph type="body" sz="quarter" idx="10"/>
          </p:nvPr>
        </p:nvSpPr>
        <p:spPr>
          <a:xfrm>
            <a:off x="581722" y="1759225"/>
            <a:ext cx="5307447" cy="4803559"/>
          </a:xfrm>
        </p:spPr>
        <p:txBody>
          <a:bodyPr>
            <a:normAutofit lnSpcReduction="10000"/>
          </a:bodyPr>
          <a:lstStyle/>
          <a:p>
            <a:pPr marL="0" indent="0">
              <a:buNone/>
            </a:pPr>
            <a:r>
              <a:rPr lang="en-AU" b="1" dirty="0"/>
              <a:t>In your quiet space, become present to the moment. Concentrate on your breathing, welcoming the energy you breathe in and farewelling the tension you breathe out ...</a:t>
            </a:r>
          </a:p>
          <a:p>
            <a:pPr marL="0" indent="0">
              <a:buNone/>
            </a:pPr>
            <a:r>
              <a:rPr lang="en-AU" dirty="0"/>
              <a:t>Bring to mind the most compassionate person you know, someone who is at ease with others and can feel their pain. Picture their eyes, notice their hands, recall their facial expressions, listen to their voice.</a:t>
            </a:r>
          </a:p>
          <a:p>
            <a:r>
              <a:rPr lang="en-AU" dirty="0"/>
              <a:t>What does compassion look, feel and sound like? </a:t>
            </a:r>
          </a:p>
          <a:p>
            <a:endParaRPr lang="en-US" dirty="0"/>
          </a:p>
        </p:txBody>
      </p:sp>
      <p:sp>
        <p:nvSpPr>
          <p:cNvPr id="5" name="Content Placeholder 4">
            <a:extLst>
              <a:ext uri="{FF2B5EF4-FFF2-40B4-BE49-F238E27FC236}">
                <a16:creationId xmlns:a16="http://schemas.microsoft.com/office/drawing/2014/main" id="{F7BD1385-03B9-0253-89F0-66305CA0C929}"/>
              </a:ext>
            </a:extLst>
          </p:cNvPr>
          <p:cNvSpPr>
            <a:spLocks noGrp="1"/>
          </p:cNvSpPr>
          <p:nvPr>
            <p:ph sz="quarter" idx="12"/>
          </p:nvPr>
        </p:nvSpPr>
        <p:spPr>
          <a:xfrm>
            <a:off x="6302831" y="783771"/>
            <a:ext cx="5307447" cy="5779013"/>
          </a:xfrm>
        </p:spPr>
        <p:txBody>
          <a:bodyPr/>
          <a:lstStyle/>
          <a:p>
            <a:pPr marL="0" indent="0">
              <a:buNone/>
            </a:pPr>
            <a:r>
              <a:rPr lang="en-AU" dirty="0"/>
              <a:t>At times, we can be our own fiercest critics, placing impossible burdens on ourselves. </a:t>
            </a:r>
          </a:p>
          <a:p>
            <a:r>
              <a:rPr lang="en-AU" dirty="0"/>
              <a:t>Are there any aspects of your life calling out to you to be compassionate to yourself? Notice if anything comes to the surface and be grateful for this gift of awareness.</a:t>
            </a:r>
          </a:p>
          <a:p>
            <a:r>
              <a:rPr lang="en-AU" dirty="0"/>
              <a:t>Hear yourself speak with compassion about this aspect of your life.</a:t>
            </a:r>
          </a:p>
          <a:p>
            <a:endParaRPr lang="en-US" dirty="0"/>
          </a:p>
        </p:txBody>
      </p:sp>
      <p:pic>
        <p:nvPicPr>
          <p:cNvPr id="9" name="Picture 8" descr="A blue text on a black background&#10;&#10;Description automatically generated">
            <a:extLst>
              <a:ext uri="{FF2B5EF4-FFF2-40B4-BE49-F238E27FC236}">
                <a16:creationId xmlns:a16="http://schemas.microsoft.com/office/drawing/2014/main" id="{D5DAF3D3-0B85-6EA1-313B-4952E7222B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9593" y="5988957"/>
            <a:ext cx="1657969" cy="640729"/>
          </a:xfrm>
          <a:prstGeom prst="rect">
            <a:avLst/>
          </a:prstGeom>
        </p:spPr>
      </p:pic>
    </p:spTree>
    <p:extLst>
      <p:ext uri="{BB962C8B-B14F-4D97-AF65-F5344CB8AC3E}">
        <p14:creationId xmlns:p14="http://schemas.microsoft.com/office/powerpoint/2010/main" val="377061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3A4C2EC-6423-9F2D-9621-F4478E05C25B}"/>
              </a:ext>
            </a:extLst>
          </p:cNvPr>
          <p:cNvSpPr>
            <a:spLocks noGrp="1"/>
          </p:cNvSpPr>
          <p:nvPr>
            <p:ph type="body" sz="quarter" idx="10"/>
          </p:nvPr>
        </p:nvSpPr>
        <p:spPr/>
        <p:txBody>
          <a:bodyPr>
            <a:normAutofit/>
          </a:bodyPr>
          <a:lstStyle/>
          <a:p>
            <a:pPr marL="0" indent="0">
              <a:buNone/>
            </a:pPr>
            <a:r>
              <a:rPr lang="en-AU" b="1" dirty="0">
                <a:solidFill>
                  <a:srgbClr val="002C5B"/>
                </a:solidFill>
                <a:effectLst/>
                <a:latin typeface="Source Sans Pro" panose="020B0503030403020204" pitchFamily="34" charset="0"/>
              </a:rPr>
              <a:t>There is a gift to be discovered when we spend time with our wisdom figures and the characters in our sacred texts. As you read the reflection on Compassion, note any words or phrases which speak to you. </a:t>
            </a:r>
          </a:p>
          <a:p>
            <a:r>
              <a:rPr lang="en-AU" dirty="0">
                <a:solidFill>
                  <a:srgbClr val="002C5B"/>
                </a:solidFill>
                <a:effectLst/>
                <a:latin typeface="Source Sans Pro" panose="020B0503030403020204" pitchFamily="34" charset="0"/>
              </a:rPr>
              <a:t>Why is this word or phrase significant for you?</a:t>
            </a:r>
          </a:p>
        </p:txBody>
      </p:sp>
      <p:sp>
        <p:nvSpPr>
          <p:cNvPr id="5" name="Content Placeholder 4">
            <a:extLst>
              <a:ext uri="{FF2B5EF4-FFF2-40B4-BE49-F238E27FC236}">
                <a16:creationId xmlns:a16="http://schemas.microsoft.com/office/drawing/2014/main" id="{65F4A860-5572-B5ED-E0AC-A45F43A4BD6D}"/>
              </a:ext>
            </a:extLst>
          </p:cNvPr>
          <p:cNvSpPr>
            <a:spLocks noGrp="1"/>
          </p:cNvSpPr>
          <p:nvPr>
            <p:ph sz="quarter" idx="12"/>
          </p:nvPr>
        </p:nvSpPr>
        <p:spPr/>
        <p:txBody>
          <a:bodyPr/>
          <a:lstStyle/>
          <a:p>
            <a:pPr marL="0" indent="0">
              <a:buNone/>
            </a:pPr>
            <a:r>
              <a:rPr lang="en-AU" dirty="0">
                <a:solidFill>
                  <a:srgbClr val="002C5B"/>
                </a:solidFill>
                <a:effectLst/>
                <a:latin typeface="Source Sans Pro" panose="020B0503030403020204" pitchFamily="34" charset="0"/>
              </a:rPr>
              <a:t>You are invited to engage with the following texts:</a:t>
            </a:r>
          </a:p>
          <a:p>
            <a:pPr marL="0" indent="0">
              <a:buNone/>
            </a:pPr>
            <a:r>
              <a:rPr lang="en-AU" dirty="0">
                <a:solidFill>
                  <a:srgbClr val="002C5B"/>
                </a:solidFill>
                <a:effectLst/>
                <a:latin typeface="Source Sans Pro" panose="020B0503030403020204" pitchFamily="34" charset="0"/>
              </a:rPr>
              <a:t>Luke 10:25-37</a:t>
            </a:r>
          </a:p>
          <a:p>
            <a:pPr marL="0" indent="0">
              <a:buNone/>
            </a:pPr>
            <a:r>
              <a:rPr lang="en-AU" dirty="0">
                <a:solidFill>
                  <a:srgbClr val="002C5B"/>
                </a:solidFill>
                <a:effectLst/>
                <a:latin typeface="Source Sans Pro" panose="020B0503030403020204" pitchFamily="34" charset="0"/>
              </a:rPr>
              <a:t>Luke 15:11-32</a:t>
            </a:r>
          </a:p>
          <a:p>
            <a:r>
              <a:rPr lang="en-AU" dirty="0">
                <a:solidFill>
                  <a:srgbClr val="002C5B"/>
                </a:solidFill>
                <a:effectLst/>
                <a:latin typeface="Source Sans Pro" panose="020B0503030403020204" pitchFamily="34" charset="0"/>
              </a:rPr>
              <a:t>Which of the images, characters or insights could provide guidance as you strive to become more compassionate? What encouragement do the texts offer you? </a:t>
            </a:r>
          </a:p>
        </p:txBody>
      </p:sp>
      <p:pic>
        <p:nvPicPr>
          <p:cNvPr id="6" name="Picture 5" descr="A blue text on a black background&#10;&#10;Description automatically generated">
            <a:extLst>
              <a:ext uri="{FF2B5EF4-FFF2-40B4-BE49-F238E27FC236}">
                <a16:creationId xmlns:a16="http://schemas.microsoft.com/office/drawing/2014/main" id="{A24D386B-1624-8D82-28E0-08826EC1B4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9593" y="5988957"/>
            <a:ext cx="1657969" cy="640729"/>
          </a:xfrm>
          <a:prstGeom prst="rect">
            <a:avLst/>
          </a:prstGeom>
        </p:spPr>
      </p:pic>
    </p:spTree>
    <p:extLst>
      <p:ext uri="{BB962C8B-B14F-4D97-AF65-F5344CB8AC3E}">
        <p14:creationId xmlns:p14="http://schemas.microsoft.com/office/powerpoint/2010/main" val="336105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MMC">
      <a:dk1>
        <a:srgbClr val="192F59"/>
      </a:dk1>
      <a:lt1>
        <a:srgbClr val="FFFFFF"/>
      </a:lt1>
      <a:dk2>
        <a:srgbClr val="82C341"/>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A83ECDD465B84FAC86952E4B8404D1" ma:contentTypeVersion="17" ma:contentTypeDescription="Create a new document." ma:contentTypeScope="" ma:versionID="2af3a4c5f9854e1011b638b5bd28a2cb">
  <xsd:schema xmlns:xsd="http://www.w3.org/2001/XMLSchema" xmlns:xs="http://www.w3.org/2001/XMLSchema" xmlns:p="http://schemas.microsoft.com/office/2006/metadata/properties" xmlns:ns2="6921644d-3aa6-44eb-bb7e-7d8d8f991419" xmlns:ns3="e965bdf5-0a68-4400-a475-dc0812c487eb" targetNamespace="http://schemas.microsoft.com/office/2006/metadata/properties" ma:root="true" ma:fieldsID="5b8bf8508a1b3d78e1d48e5c4038d46f" ns2:_="" ns3:_="">
    <xsd:import namespace="6921644d-3aa6-44eb-bb7e-7d8d8f991419"/>
    <xsd:import namespace="e965bdf5-0a68-4400-a475-dc0812c487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1644d-3aa6-44eb-bb7e-7d8d8f991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ee4e1ce-ad01-4954-addf-2759e56763e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65bdf5-0a68-4400-a475-dc0812c487e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4503a07-72dd-4361-8d9e-4d93443eaa9b}" ma:internalName="TaxCatchAll" ma:showField="CatchAllData" ma:web="e965bdf5-0a68-4400-a475-dc0812c487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6BD3C3-A3DC-460B-A7D6-93ACF834DDD1}"/>
</file>

<file path=customXml/itemProps2.xml><?xml version="1.0" encoding="utf-8"?>
<ds:datastoreItem xmlns:ds="http://schemas.openxmlformats.org/officeDocument/2006/customXml" ds:itemID="{635B7216-AAFE-401E-B03D-7B0A5FAC935B}"/>
</file>

<file path=docProps/app.xml><?xml version="1.0" encoding="utf-8"?>
<Properties xmlns="http://schemas.openxmlformats.org/officeDocument/2006/extended-properties" xmlns:vt="http://schemas.openxmlformats.org/officeDocument/2006/docPropsVTypes">
  <TotalTime>266</TotalTime>
  <Words>856</Words>
  <Application>Microsoft Macintosh PowerPoint</Application>
  <PresentationFormat>Widescreen</PresentationFormat>
  <Paragraphs>31</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Lucida Sans</vt:lpstr>
      <vt:lpstr>Source Sans Pro</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Locke</dc:creator>
  <cp:lastModifiedBy>Clare Locke</cp:lastModifiedBy>
  <cp:revision>15</cp:revision>
  <dcterms:created xsi:type="dcterms:W3CDTF">2022-02-04T02:16:24Z</dcterms:created>
  <dcterms:modified xsi:type="dcterms:W3CDTF">2023-09-01T11:34:50Z</dcterms:modified>
</cp:coreProperties>
</file>