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5"/>
  </p:notesMasterIdLst>
  <p:sldIdLst>
    <p:sldId id="275" r:id="rId2"/>
    <p:sldId id="268" r:id="rId3"/>
    <p:sldId id="264" r:id="rId4"/>
    <p:sldId id="265" r:id="rId5"/>
    <p:sldId id="266" r:id="rId6"/>
    <p:sldId id="267" r:id="rId7"/>
    <p:sldId id="269" r:id="rId8"/>
    <p:sldId id="276" r:id="rId9"/>
    <p:sldId id="270" r:id="rId10"/>
    <p:sldId id="271" r:id="rId11"/>
    <p:sldId id="272"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03"/>
    <p:restoredTop sz="94713"/>
  </p:normalViewPr>
  <p:slideViewPr>
    <p:cSldViewPr snapToGrid="0" snapToObjects="1">
      <p:cViewPr varScale="1">
        <p:scale>
          <a:sx n="130" d="100"/>
          <a:sy n="130" d="100"/>
        </p:scale>
        <p:origin x="16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788ED-3E2B-3146-A226-573C344A808C}" type="datetimeFigureOut">
              <a:rPr lang="en-US" smtClean="0"/>
              <a:t>9/1/23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35D7C-A461-764A-ACA9-2EF276568FA6}" type="slidenum">
              <a:rPr lang="en-US" smtClean="0"/>
              <a:t>‹#›</a:t>
            </a:fld>
            <a:endParaRPr lang="en-US"/>
          </a:p>
        </p:txBody>
      </p:sp>
    </p:spTree>
    <p:extLst>
      <p:ext uri="{BB962C8B-B14F-4D97-AF65-F5344CB8AC3E}">
        <p14:creationId xmlns:p14="http://schemas.microsoft.com/office/powerpoint/2010/main" val="163903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35D7C-A461-764A-ACA9-2EF276568FA6}" type="slidenum">
              <a:rPr lang="en-US" smtClean="0"/>
              <a:t>2</a:t>
            </a:fld>
            <a:endParaRPr lang="en-US"/>
          </a:p>
        </p:txBody>
      </p:sp>
    </p:spTree>
    <p:extLst>
      <p:ext uri="{BB962C8B-B14F-4D97-AF65-F5344CB8AC3E}">
        <p14:creationId xmlns:p14="http://schemas.microsoft.com/office/powerpoint/2010/main" val="29844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35D7C-A461-764A-ACA9-2EF276568FA6}" type="slidenum">
              <a:rPr lang="en-US" smtClean="0"/>
              <a:t>4</a:t>
            </a:fld>
            <a:endParaRPr lang="en-US"/>
          </a:p>
        </p:txBody>
      </p:sp>
    </p:spTree>
    <p:extLst>
      <p:ext uri="{BB962C8B-B14F-4D97-AF65-F5344CB8AC3E}">
        <p14:creationId xmlns:p14="http://schemas.microsoft.com/office/powerpoint/2010/main" val="288196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35D7C-A461-764A-ACA9-2EF276568FA6}" type="slidenum">
              <a:rPr lang="en-US" smtClean="0"/>
              <a:t>5</a:t>
            </a:fld>
            <a:endParaRPr lang="en-US"/>
          </a:p>
        </p:txBody>
      </p:sp>
    </p:spTree>
    <p:extLst>
      <p:ext uri="{BB962C8B-B14F-4D97-AF65-F5344CB8AC3E}">
        <p14:creationId xmlns:p14="http://schemas.microsoft.com/office/powerpoint/2010/main" val="427315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35D7C-A461-764A-ACA9-2EF276568FA6}" type="slidenum">
              <a:rPr lang="en-US" smtClean="0"/>
              <a:t>6</a:t>
            </a:fld>
            <a:endParaRPr lang="en-US"/>
          </a:p>
        </p:txBody>
      </p:sp>
    </p:spTree>
    <p:extLst>
      <p:ext uri="{BB962C8B-B14F-4D97-AF65-F5344CB8AC3E}">
        <p14:creationId xmlns:p14="http://schemas.microsoft.com/office/powerpoint/2010/main" val="197026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65B666-19CB-FB48-AE82-026E4C0EAA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481326" y="5658081"/>
            <a:ext cx="2128952" cy="731221"/>
          </a:xfrm>
          <a:prstGeom prst="rect">
            <a:avLst/>
          </a:prstGeom>
        </p:spPr>
      </p:pic>
      <p:pic>
        <p:nvPicPr>
          <p:cNvPr id="8" name="Picture 7" descr="A black and white logo&#10;&#10;Description automatically generated">
            <a:extLst>
              <a:ext uri="{FF2B5EF4-FFF2-40B4-BE49-F238E27FC236}">
                <a16:creationId xmlns:a16="http://schemas.microsoft.com/office/drawing/2014/main" id="{5DEEC8ED-F853-1762-E029-32CAE90EDA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5426"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2503714"/>
            <a:ext cx="8080647" cy="3885588"/>
          </a:xfrm>
        </p:spPr>
        <p:txBody>
          <a:bodyPr>
            <a:normAutofit/>
          </a:bodyPr>
          <a:lstStyle>
            <a:lvl1pPr marL="0" indent="0">
              <a:lnSpc>
                <a:spcPct val="110000"/>
              </a:lnSpc>
              <a:spcBef>
                <a:spcPts val="200"/>
              </a:spcBef>
              <a:spcAft>
                <a:spcPts val="10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pic>
        <p:nvPicPr>
          <p:cNvPr id="6" name="Picture 5">
            <a:extLst>
              <a:ext uri="{FF2B5EF4-FFF2-40B4-BE49-F238E27FC236}">
                <a16:creationId xmlns:a16="http://schemas.microsoft.com/office/drawing/2014/main" id="{0A12FAFE-DB99-90D7-1716-0BB51A9A7A0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702528" y="468698"/>
            <a:ext cx="3751500" cy="1562100"/>
          </a:xfrm>
          <a:prstGeom prst="rect">
            <a:avLst/>
          </a:prstGeom>
        </p:spPr>
      </p:pic>
    </p:spTree>
    <p:extLst>
      <p:ext uri="{BB962C8B-B14F-4D97-AF65-F5344CB8AC3E}">
        <p14:creationId xmlns:p14="http://schemas.microsoft.com/office/powerpoint/2010/main" val="38454246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65B666-19CB-FB48-AE82-026E4C0EAA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39921" y="1453932"/>
            <a:ext cx="3557580" cy="1221905"/>
          </a:xfrm>
          <a:prstGeom prst="rect">
            <a:avLst/>
          </a:prstGeom>
        </p:spPr>
      </p:pic>
      <p:pic>
        <p:nvPicPr>
          <p:cNvPr id="8" name="Picture 7" descr="A black and white logo&#10;&#10;Description automatically generated">
            <a:extLst>
              <a:ext uri="{FF2B5EF4-FFF2-40B4-BE49-F238E27FC236}">
                <a16:creationId xmlns:a16="http://schemas.microsoft.com/office/drawing/2014/main" id="{5DEEC8ED-F853-1762-E029-32CAE90EDA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5426" y="-1690091"/>
            <a:ext cx="7188200" cy="7188200"/>
          </a:xfrm>
          <a:prstGeom prst="rect">
            <a:avLst/>
          </a:prstGeom>
        </p:spPr>
      </p:pic>
      <p:pic>
        <p:nvPicPr>
          <p:cNvPr id="3" name="Picture 2" descr="A green and black text&#10;&#10;Description automatically generated">
            <a:extLst>
              <a:ext uri="{FF2B5EF4-FFF2-40B4-BE49-F238E27FC236}">
                <a16:creationId xmlns:a16="http://schemas.microsoft.com/office/drawing/2014/main" id="{6C91B7D6-E6A9-65A3-E3C2-F18E78122A7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73553" y="2374657"/>
            <a:ext cx="4902200" cy="2806700"/>
          </a:xfrm>
          <a:prstGeom prst="rect">
            <a:avLst/>
          </a:prstGeom>
        </p:spPr>
      </p:pic>
    </p:spTree>
    <p:extLst>
      <p:ext uri="{BB962C8B-B14F-4D97-AF65-F5344CB8AC3E}">
        <p14:creationId xmlns:p14="http://schemas.microsoft.com/office/powerpoint/2010/main" val="15743469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1"/>
      </p:bgRef>
    </p:bg>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D8998F3F-5247-E62C-1BE1-57DE0EA756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5426"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783771"/>
            <a:ext cx="5307447" cy="4843531"/>
          </a:xfrm>
        </p:spPr>
        <p:txBody>
          <a:bodyPr>
            <a:noAutofit/>
          </a:bodyPr>
          <a:lstStyle>
            <a:lvl1pPr marL="0" indent="0">
              <a:lnSpc>
                <a:spcPct val="110000"/>
              </a:lnSpc>
              <a:spcBef>
                <a:spcPts val="200"/>
              </a:spcBef>
              <a:spcAft>
                <a:spcPts val="10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81BE4749-B7F2-3593-3CB4-724E584DC3D0}"/>
              </a:ext>
            </a:extLst>
          </p:cNvPr>
          <p:cNvSpPr>
            <a:spLocks noGrp="1"/>
          </p:cNvSpPr>
          <p:nvPr>
            <p:ph sz="quarter" idx="12"/>
          </p:nvPr>
        </p:nvSpPr>
        <p:spPr>
          <a:xfrm>
            <a:off x="6302831" y="783771"/>
            <a:ext cx="5307447" cy="4843531"/>
          </a:xfrm>
        </p:spPr>
        <p:txBody>
          <a:bodyPr>
            <a:noAutofit/>
          </a:bodyPr>
          <a:lstStyle>
            <a:lvl1pPr marL="0" indent="0">
              <a:lnSpc>
                <a:spcPct val="110000"/>
              </a:lnSpc>
              <a:spcBef>
                <a:spcPts val="200"/>
              </a:spcBef>
              <a:spcAft>
                <a:spcPts val="1000"/>
              </a:spcAft>
              <a:buNone/>
              <a:defRPr sz="2400"/>
            </a:lvl1pPr>
          </a:lstStyle>
          <a:p>
            <a:pPr lvl="0"/>
            <a:r>
              <a:rPr lang="en-GB" dirty="0"/>
              <a:t>Click to edit Master text styles</a:t>
            </a:r>
          </a:p>
        </p:txBody>
      </p:sp>
      <p:pic>
        <p:nvPicPr>
          <p:cNvPr id="7" name="Picture 6">
            <a:extLst>
              <a:ext uri="{FF2B5EF4-FFF2-40B4-BE49-F238E27FC236}">
                <a16:creationId xmlns:a16="http://schemas.microsoft.com/office/drawing/2014/main" id="{CA43C445-D124-128E-1976-9C5BBECC8A5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37908" y="5812216"/>
            <a:ext cx="1802547" cy="750569"/>
          </a:xfrm>
          <a:prstGeom prst="rect">
            <a:avLst/>
          </a:prstGeom>
        </p:spPr>
      </p:pic>
    </p:spTree>
    <p:extLst>
      <p:ext uri="{BB962C8B-B14F-4D97-AF65-F5344CB8AC3E}">
        <p14:creationId xmlns:p14="http://schemas.microsoft.com/office/powerpoint/2010/main" val="4044824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solidFill>
        <a:effectLst/>
      </p:bgPr>
    </p:bg>
    <p:spTree>
      <p:nvGrpSpPr>
        <p:cNvPr id="1" name=""/>
        <p:cNvGrpSpPr/>
        <p:nvPr/>
      </p:nvGrpSpPr>
      <p:grpSpPr>
        <a:xfrm>
          <a:off x="0" y="0"/>
          <a:ext cx="0" cy="0"/>
          <a:chOff x="0" y="0"/>
          <a:chExt cx="0" cy="0"/>
        </a:xfrm>
      </p:grpSpPr>
      <p:pic>
        <p:nvPicPr>
          <p:cNvPr id="8" name="Picture 7" descr="A black and white logo&#10;&#10;Description automatically generated">
            <a:extLst>
              <a:ext uri="{FF2B5EF4-FFF2-40B4-BE49-F238E27FC236}">
                <a16:creationId xmlns:a16="http://schemas.microsoft.com/office/drawing/2014/main" id="{5DEEC8ED-F853-1762-E029-32CAE90EDA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5974"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1759225"/>
            <a:ext cx="5307447" cy="4803559"/>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81BE4749-B7F2-3593-3CB4-724E584DC3D0}"/>
              </a:ext>
            </a:extLst>
          </p:cNvPr>
          <p:cNvSpPr>
            <a:spLocks noGrp="1"/>
          </p:cNvSpPr>
          <p:nvPr>
            <p:ph sz="quarter" idx="12"/>
          </p:nvPr>
        </p:nvSpPr>
        <p:spPr>
          <a:xfrm>
            <a:off x="6302831" y="783772"/>
            <a:ext cx="5307447" cy="4974016"/>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stStyle>
          <a:p>
            <a:pPr lvl="0"/>
            <a:r>
              <a:rPr lang="en-GB" dirty="0"/>
              <a:t>Click to edit Master text styles</a:t>
            </a:r>
          </a:p>
        </p:txBody>
      </p:sp>
      <p:pic>
        <p:nvPicPr>
          <p:cNvPr id="3" name="Picture 2" descr="A green and black sign&#10;&#10;Description automatically generated">
            <a:extLst>
              <a:ext uri="{FF2B5EF4-FFF2-40B4-BE49-F238E27FC236}">
                <a16:creationId xmlns:a16="http://schemas.microsoft.com/office/drawing/2014/main" id="{3EE5C696-6DCE-6C01-1B05-780669508A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5229" y="443737"/>
            <a:ext cx="3261823" cy="988740"/>
          </a:xfrm>
          <a:prstGeom prst="rect">
            <a:avLst/>
          </a:prstGeom>
        </p:spPr>
      </p:pic>
      <p:pic>
        <p:nvPicPr>
          <p:cNvPr id="10" name="Picture 9">
            <a:extLst>
              <a:ext uri="{FF2B5EF4-FFF2-40B4-BE49-F238E27FC236}">
                <a16:creationId xmlns:a16="http://schemas.microsoft.com/office/drawing/2014/main" id="{AD4841A4-5F95-A963-4FEF-EA800BF1C79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79919" y="6007595"/>
            <a:ext cx="1430360" cy="598477"/>
          </a:xfrm>
          <a:prstGeom prst="rect">
            <a:avLst/>
          </a:prstGeom>
        </p:spPr>
      </p:pic>
    </p:spTree>
    <p:extLst>
      <p:ext uri="{BB962C8B-B14F-4D97-AF65-F5344CB8AC3E}">
        <p14:creationId xmlns:p14="http://schemas.microsoft.com/office/powerpoint/2010/main" val="25545684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tx1"/>
        </a:solidFill>
        <a:effectLst/>
      </p:bgPr>
    </p:bg>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D5375572-F678-B70E-9281-F109877B4D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5974"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1759225"/>
            <a:ext cx="5307447" cy="4803559"/>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81BE4749-B7F2-3593-3CB4-724E584DC3D0}"/>
              </a:ext>
            </a:extLst>
          </p:cNvPr>
          <p:cNvSpPr>
            <a:spLocks noGrp="1"/>
          </p:cNvSpPr>
          <p:nvPr>
            <p:ph sz="quarter" idx="12"/>
          </p:nvPr>
        </p:nvSpPr>
        <p:spPr>
          <a:xfrm>
            <a:off x="6302831" y="783772"/>
            <a:ext cx="5307447" cy="4974016"/>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stStyle>
          <a:p>
            <a:pPr lvl="0"/>
            <a:r>
              <a:rPr lang="en-GB" dirty="0"/>
              <a:t>Click to edit Master text styles</a:t>
            </a:r>
          </a:p>
        </p:txBody>
      </p:sp>
      <p:pic>
        <p:nvPicPr>
          <p:cNvPr id="3" name="Picture 2">
            <a:extLst>
              <a:ext uri="{FF2B5EF4-FFF2-40B4-BE49-F238E27FC236}">
                <a16:creationId xmlns:a16="http://schemas.microsoft.com/office/drawing/2014/main" id="{3EE5C696-6DCE-6C01-1B05-780669508AE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0325" y="443737"/>
            <a:ext cx="3251629" cy="988740"/>
          </a:xfrm>
          <a:prstGeom prst="rect">
            <a:avLst/>
          </a:prstGeom>
        </p:spPr>
      </p:pic>
      <p:pic>
        <p:nvPicPr>
          <p:cNvPr id="7" name="Picture 6">
            <a:extLst>
              <a:ext uri="{FF2B5EF4-FFF2-40B4-BE49-F238E27FC236}">
                <a16:creationId xmlns:a16="http://schemas.microsoft.com/office/drawing/2014/main" id="{BBB659D1-C60A-90A2-F32B-846CBD38227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79919" y="6007595"/>
            <a:ext cx="1430360" cy="598477"/>
          </a:xfrm>
          <a:prstGeom prst="rect">
            <a:avLst/>
          </a:prstGeom>
        </p:spPr>
      </p:pic>
    </p:spTree>
    <p:extLst>
      <p:ext uri="{BB962C8B-B14F-4D97-AF65-F5344CB8AC3E}">
        <p14:creationId xmlns:p14="http://schemas.microsoft.com/office/powerpoint/2010/main" val="12556314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tx1"/>
        </a:solidFill>
        <a:effectLst/>
      </p:bgPr>
    </p:bg>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7C6640C1-BC5F-8C43-98FE-3BF9DC9870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5974"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1759225"/>
            <a:ext cx="5307447" cy="4803559"/>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81BE4749-B7F2-3593-3CB4-724E584DC3D0}"/>
              </a:ext>
            </a:extLst>
          </p:cNvPr>
          <p:cNvSpPr>
            <a:spLocks noGrp="1"/>
          </p:cNvSpPr>
          <p:nvPr>
            <p:ph sz="quarter" idx="12"/>
          </p:nvPr>
        </p:nvSpPr>
        <p:spPr>
          <a:xfrm>
            <a:off x="6302831" y="783772"/>
            <a:ext cx="5307447" cy="4974015"/>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stStyle>
          <a:p>
            <a:pPr lvl="0"/>
            <a:r>
              <a:rPr lang="en-GB" dirty="0"/>
              <a:t>Click to edit Master text styles</a:t>
            </a:r>
          </a:p>
        </p:txBody>
      </p:sp>
      <p:pic>
        <p:nvPicPr>
          <p:cNvPr id="3" name="Picture 2">
            <a:extLst>
              <a:ext uri="{FF2B5EF4-FFF2-40B4-BE49-F238E27FC236}">
                <a16:creationId xmlns:a16="http://schemas.microsoft.com/office/drawing/2014/main" id="{3EE5C696-6DCE-6C01-1B05-780669508AE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0324" y="541164"/>
            <a:ext cx="3525520" cy="1005840"/>
          </a:xfrm>
          <a:prstGeom prst="rect">
            <a:avLst/>
          </a:prstGeom>
        </p:spPr>
      </p:pic>
      <p:pic>
        <p:nvPicPr>
          <p:cNvPr id="9" name="Picture 8">
            <a:extLst>
              <a:ext uri="{FF2B5EF4-FFF2-40B4-BE49-F238E27FC236}">
                <a16:creationId xmlns:a16="http://schemas.microsoft.com/office/drawing/2014/main" id="{814D63A1-225B-5C55-0AAD-D23F4D8E7D5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79919" y="6007595"/>
            <a:ext cx="1430360" cy="598477"/>
          </a:xfrm>
          <a:prstGeom prst="rect">
            <a:avLst/>
          </a:prstGeom>
        </p:spPr>
      </p:pic>
    </p:spTree>
    <p:extLst>
      <p:ext uri="{BB962C8B-B14F-4D97-AF65-F5344CB8AC3E}">
        <p14:creationId xmlns:p14="http://schemas.microsoft.com/office/powerpoint/2010/main" val="21292427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1"/>
        </a:solidFill>
        <a:effectLst/>
      </p:bgPr>
    </p:bg>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C9F27EBE-16A9-50E7-27EF-41B57849D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5974"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1759225"/>
            <a:ext cx="5307447" cy="4803559"/>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81BE4749-B7F2-3593-3CB4-724E584DC3D0}"/>
              </a:ext>
            </a:extLst>
          </p:cNvPr>
          <p:cNvSpPr>
            <a:spLocks noGrp="1"/>
          </p:cNvSpPr>
          <p:nvPr>
            <p:ph sz="quarter" idx="12"/>
          </p:nvPr>
        </p:nvSpPr>
        <p:spPr>
          <a:xfrm>
            <a:off x="6302831" y="783772"/>
            <a:ext cx="5307447" cy="4974016"/>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stStyle>
          <a:p>
            <a:pPr lvl="0"/>
            <a:r>
              <a:rPr lang="en-GB" dirty="0"/>
              <a:t>Click to edit Master text styles</a:t>
            </a:r>
          </a:p>
        </p:txBody>
      </p:sp>
      <p:pic>
        <p:nvPicPr>
          <p:cNvPr id="3" name="Picture 2">
            <a:extLst>
              <a:ext uri="{FF2B5EF4-FFF2-40B4-BE49-F238E27FC236}">
                <a16:creationId xmlns:a16="http://schemas.microsoft.com/office/drawing/2014/main" id="{3EE5C696-6DCE-6C01-1B05-780669508AE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0324" y="556083"/>
            <a:ext cx="3931920" cy="914400"/>
          </a:xfrm>
          <a:prstGeom prst="rect">
            <a:avLst/>
          </a:prstGeom>
        </p:spPr>
      </p:pic>
      <p:pic>
        <p:nvPicPr>
          <p:cNvPr id="7" name="Picture 6">
            <a:extLst>
              <a:ext uri="{FF2B5EF4-FFF2-40B4-BE49-F238E27FC236}">
                <a16:creationId xmlns:a16="http://schemas.microsoft.com/office/drawing/2014/main" id="{B7C943D7-2615-FDE3-F1CC-50ADA32FC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79919" y="6007595"/>
            <a:ext cx="1430360" cy="598477"/>
          </a:xfrm>
          <a:prstGeom prst="rect">
            <a:avLst/>
          </a:prstGeom>
        </p:spPr>
      </p:pic>
    </p:spTree>
    <p:extLst>
      <p:ext uri="{BB962C8B-B14F-4D97-AF65-F5344CB8AC3E}">
        <p14:creationId xmlns:p14="http://schemas.microsoft.com/office/powerpoint/2010/main" val="7914970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1336A5-0202-E269-00CF-041F1858C298}"/>
              </a:ext>
            </a:extLst>
          </p:cNvPr>
          <p:cNvSpPr>
            <a:spLocks noGrp="1"/>
          </p:cNvSpPr>
          <p:nvPr>
            <p:ph type="ftr" sz="quarter" idx="11"/>
          </p:nvPr>
        </p:nvSpPr>
        <p:spPr>
          <a:xfrm>
            <a:off x="3240827" y="6356350"/>
            <a:ext cx="5710347" cy="365125"/>
          </a:xfrm>
        </p:spPr>
        <p:txBody>
          <a:bodyPr/>
          <a:lstStyle/>
          <a:p>
            <a:endParaRPr lang="en-US" dirty="0"/>
          </a:p>
        </p:txBody>
      </p:sp>
      <p:pic>
        <p:nvPicPr>
          <p:cNvPr id="7" name="Graphic 6">
            <a:extLst>
              <a:ext uri="{FF2B5EF4-FFF2-40B4-BE49-F238E27FC236}">
                <a16:creationId xmlns:a16="http://schemas.microsoft.com/office/drawing/2014/main" id="{1A51AD54-1C1B-B657-AF17-93AA0DADB8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56505" y="1352066"/>
            <a:ext cx="2478990" cy="2619642"/>
          </a:xfrm>
          <a:prstGeom prst="rect">
            <a:avLst/>
          </a:prstGeom>
        </p:spPr>
      </p:pic>
      <p:sp>
        <p:nvSpPr>
          <p:cNvPr id="10" name="Content Placeholder 9">
            <a:extLst>
              <a:ext uri="{FF2B5EF4-FFF2-40B4-BE49-F238E27FC236}">
                <a16:creationId xmlns:a16="http://schemas.microsoft.com/office/drawing/2014/main" id="{6367B399-DAB3-DF34-E82D-F37661A44DA3}"/>
              </a:ext>
            </a:extLst>
          </p:cNvPr>
          <p:cNvSpPr>
            <a:spLocks noGrp="1"/>
          </p:cNvSpPr>
          <p:nvPr>
            <p:ph sz="quarter" idx="13"/>
          </p:nvPr>
        </p:nvSpPr>
        <p:spPr>
          <a:xfrm>
            <a:off x="1968500" y="4710063"/>
            <a:ext cx="8474075" cy="795871"/>
          </a:xfrm>
        </p:spPr>
        <p:txBody>
          <a:bodyPr>
            <a:noAutofit/>
          </a:bodyPr>
          <a:lstStyle>
            <a:lvl1pPr marL="0" indent="0" algn="ctr">
              <a:lnSpc>
                <a:spcPct val="110000"/>
              </a:lnSpc>
              <a:buNone/>
              <a:defRPr sz="1800"/>
            </a:lvl1pPr>
          </a:lstStyle>
          <a:p>
            <a:pPr algn="ctr"/>
            <a:endParaRPr lang="en-AU" dirty="0">
              <a:effectLst/>
              <a:latin typeface="Source Sans Pro" panose="020B0503030403020204" pitchFamily="34" charset="0"/>
            </a:endParaRPr>
          </a:p>
        </p:txBody>
      </p:sp>
    </p:spTree>
    <p:extLst>
      <p:ext uri="{BB962C8B-B14F-4D97-AF65-F5344CB8AC3E}">
        <p14:creationId xmlns:p14="http://schemas.microsoft.com/office/powerpoint/2010/main" val="14224577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A04396-ADF7-2347-9A73-C2397592A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B931289-CCC7-224D-A358-E30825FA16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0EFE6D7-F685-DF43-93B6-3709C8939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ucida Sans" panose="020B0602030504020204" pitchFamily="34" charset="77"/>
              </a:defRPr>
            </a:lvl1pPr>
          </a:lstStyle>
          <a:p>
            <a:fld id="{4D6CFF7C-E31E-1C41-9BE0-6F564DF17E2C}" type="datetimeFigureOut">
              <a:rPr lang="en-US" smtClean="0"/>
              <a:pPr/>
              <a:t>9/1/23</a:t>
            </a:fld>
            <a:endParaRPr lang="en-US"/>
          </a:p>
        </p:txBody>
      </p:sp>
      <p:sp>
        <p:nvSpPr>
          <p:cNvPr id="5" name="Footer Placeholder 4">
            <a:extLst>
              <a:ext uri="{FF2B5EF4-FFF2-40B4-BE49-F238E27FC236}">
                <a16:creationId xmlns:a16="http://schemas.microsoft.com/office/drawing/2014/main" id="{FAA7EEFB-47F9-2241-9127-54295704AE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ucida Sans" panose="020B0602030504020204" pitchFamily="34" charset="77"/>
              </a:defRPr>
            </a:lvl1pPr>
          </a:lstStyle>
          <a:p>
            <a:endParaRPr lang="en-US" dirty="0"/>
          </a:p>
        </p:txBody>
      </p:sp>
      <p:sp>
        <p:nvSpPr>
          <p:cNvPr id="6" name="Slide Number Placeholder 5">
            <a:extLst>
              <a:ext uri="{FF2B5EF4-FFF2-40B4-BE49-F238E27FC236}">
                <a16:creationId xmlns:a16="http://schemas.microsoft.com/office/drawing/2014/main" id="{B935071B-D90A-244D-BB90-D18179E696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ucida Sans" panose="020B0602030504020204" pitchFamily="34" charset="77"/>
              </a:defRPr>
            </a:lvl1pPr>
          </a:lstStyle>
          <a:p>
            <a:fld id="{972642A7-A087-7640-8AEC-184E7FE63AAA}" type="slidenum">
              <a:rPr lang="en-US" smtClean="0"/>
              <a:pPr/>
              <a:t>‹#›</a:t>
            </a:fld>
            <a:endParaRPr lang="en-US"/>
          </a:p>
        </p:txBody>
      </p:sp>
    </p:spTree>
    <p:extLst>
      <p:ext uri="{BB962C8B-B14F-4D97-AF65-F5344CB8AC3E}">
        <p14:creationId xmlns:p14="http://schemas.microsoft.com/office/powerpoint/2010/main" val="2486189316"/>
      </p:ext>
    </p:extLst>
  </p:cSld>
  <p:clrMap bg1="lt1" tx1="dk1" bg2="lt2" tx2="dk2" accent1="accent1" accent2="accent2" accent3="accent3" accent4="accent4" accent5="accent5" accent6="accent6" hlink="hlink" folHlink="folHlink"/>
  <p:sldLayoutIdLst>
    <p:sldLayoutId id="2147483670" r:id="rId1"/>
    <p:sldLayoutId id="2147483678" r:id="rId2"/>
    <p:sldLayoutId id="2147483672" r:id="rId3"/>
    <p:sldLayoutId id="2147483673" r:id="rId4"/>
    <p:sldLayoutId id="2147483674" r:id="rId5"/>
    <p:sldLayoutId id="2147483675" r:id="rId6"/>
    <p:sldLayoutId id="2147483676" r:id="rId7"/>
    <p:sldLayoutId id="2147483677" r:id="rId8"/>
  </p:sldLayoutIdLst>
  <p:txStyles>
    <p:titleStyle>
      <a:lvl1pPr algn="l" defTabSz="914400" rtl="0" eaLnBrk="1" latinLnBrk="0" hangingPunct="1">
        <a:lnSpc>
          <a:spcPct val="90000"/>
        </a:lnSpc>
        <a:spcBef>
          <a:spcPct val="0"/>
        </a:spcBef>
        <a:buNone/>
        <a:defRPr sz="4400" kern="1200">
          <a:solidFill>
            <a:schemeClr val="tx1"/>
          </a:solidFill>
          <a:latin typeface="Lucida Sans" panose="020B0602030504020204" pitchFamily="34"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Lucida Sans" panose="020B0602030504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Lucida Sans" panose="020B0602030504020204" pitchFamily="34"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Lucida Sans" panose="020B0602030504020204" pitchFamily="34"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Lucida Sans" panose="020B0602030504020204" pitchFamily="34" charset="77"/>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Lucida Sans" panose="020B0602030504020204"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75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A4C2EC-6423-9F2D-9621-F4478E05C25B}"/>
              </a:ext>
            </a:extLst>
          </p:cNvPr>
          <p:cNvSpPr>
            <a:spLocks noGrp="1"/>
          </p:cNvSpPr>
          <p:nvPr>
            <p:ph type="body" sz="quarter" idx="10"/>
          </p:nvPr>
        </p:nvSpPr>
        <p:spPr/>
        <p:txBody>
          <a:bodyPr>
            <a:normAutofit/>
          </a:bodyPr>
          <a:lstStyle/>
          <a:p>
            <a:pPr marL="0" indent="0">
              <a:buNone/>
            </a:pPr>
            <a:r>
              <a:rPr lang="en-AU" b="1" dirty="0">
                <a:solidFill>
                  <a:srgbClr val="002C5B"/>
                </a:solidFill>
                <a:effectLst/>
                <a:latin typeface="Source Sans Pro" panose="020B0503030403020204" pitchFamily="34" charset="0"/>
              </a:rPr>
              <a:t>As you re-read the reflection on Hospitality, note the call to be welcoming, generous and inclusive in our relationships. </a:t>
            </a:r>
          </a:p>
          <a:p>
            <a:pPr marL="0" indent="0">
              <a:buNone/>
            </a:pPr>
            <a:r>
              <a:rPr lang="en-AU" dirty="0">
                <a:solidFill>
                  <a:srgbClr val="002C5B"/>
                </a:solidFill>
                <a:effectLst/>
                <a:latin typeface="Source Sans Pro" panose="020B0503030403020204" pitchFamily="34" charset="0"/>
              </a:rPr>
              <a:t>You are invited to engage with the texts below:</a:t>
            </a:r>
          </a:p>
          <a:p>
            <a:pPr marL="0" indent="0">
              <a:buNone/>
            </a:pPr>
            <a:r>
              <a:rPr lang="en-AU" dirty="0">
                <a:solidFill>
                  <a:srgbClr val="002C5B"/>
                </a:solidFill>
                <a:effectLst/>
                <a:latin typeface="Source Sans Pro" panose="020B0503030403020204" pitchFamily="34" charset="0"/>
              </a:rPr>
              <a:t>Luke 7:36-50</a:t>
            </a:r>
          </a:p>
          <a:p>
            <a:pPr marL="0" indent="0">
              <a:buNone/>
            </a:pPr>
            <a:r>
              <a:rPr lang="en-AU" dirty="0">
                <a:solidFill>
                  <a:srgbClr val="002C5B"/>
                </a:solidFill>
                <a:effectLst/>
                <a:latin typeface="Source Sans Pro" panose="020B0503030403020204" pitchFamily="34" charset="0"/>
              </a:rPr>
              <a:t>Matthew 25:35-40</a:t>
            </a:r>
          </a:p>
          <a:p>
            <a:r>
              <a:rPr lang="en-AU" dirty="0">
                <a:solidFill>
                  <a:srgbClr val="002C5B"/>
                </a:solidFill>
                <a:effectLst/>
                <a:latin typeface="Source Sans Pro" panose="020B0503030403020204" pitchFamily="34" charset="0"/>
              </a:rPr>
              <a:t>What challenges do these texts present in terms of the scope and depth of hospitality asked of us as people of Mercy? </a:t>
            </a:r>
          </a:p>
          <a:p>
            <a:pPr marL="0" indent="0">
              <a:buNone/>
            </a:pPr>
            <a:endParaRPr lang="en-AU" dirty="0">
              <a:solidFill>
                <a:srgbClr val="002C5B"/>
              </a:solidFill>
              <a:effectLst/>
              <a:latin typeface="Source Sans Pro" panose="020B0503030403020204" pitchFamily="34" charset="0"/>
            </a:endParaRPr>
          </a:p>
        </p:txBody>
      </p:sp>
      <p:pic>
        <p:nvPicPr>
          <p:cNvPr id="2" name="Content Placeholder 8" descr="A person holding a bowl of food&#10;&#10;Description automatically generated">
            <a:extLst>
              <a:ext uri="{FF2B5EF4-FFF2-40B4-BE49-F238E27FC236}">
                <a16:creationId xmlns:a16="http://schemas.microsoft.com/office/drawing/2014/main" id="{8814C609-2614-9B56-CB58-F8737D3926B9}"/>
              </a:ext>
            </a:extLst>
          </p:cNvPr>
          <p:cNvPicPr>
            <a:picLocks noGrp="1" noChangeAspect="1"/>
          </p:cNvPicPr>
          <p:nvPr>
            <p:ph sz="quarter" idx="12"/>
          </p:nvPr>
        </p:nvPicPr>
        <p:blipFill>
          <a:blip r:embed="rId2" cstate="screen">
            <a:extLst>
              <a:ext uri="{28A0092B-C50C-407E-A947-70E740481C1C}">
                <a14:useLocalDpi xmlns:a14="http://schemas.microsoft.com/office/drawing/2010/main"/>
              </a:ext>
            </a:extLst>
          </a:blip>
          <a:stretch>
            <a:fillRect/>
          </a:stretch>
        </p:blipFill>
        <p:spPr>
          <a:xfrm>
            <a:off x="6469856" y="784225"/>
            <a:ext cx="4973638" cy="4973638"/>
          </a:xfrm>
        </p:spPr>
      </p:pic>
    </p:spTree>
    <p:extLst>
      <p:ext uri="{BB962C8B-B14F-4D97-AF65-F5344CB8AC3E}">
        <p14:creationId xmlns:p14="http://schemas.microsoft.com/office/powerpoint/2010/main" val="336105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8F0AC1-88B0-4DE3-D182-7C488179A6DC}"/>
              </a:ext>
            </a:extLst>
          </p:cNvPr>
          <p:cNvSpPr>
            <a:spLocks noGrp="1"/>
          </p:cNvSpPr>
          <p:nvPr>
            <p:ph type="body" sz="quarter" idx="10"/>
          </p:nvPr>
        </p:nvSpPr>
        <p:spPr>
          <a:xfrm>
            <a:off x="581722" y="1759225"/>
            <a:ext cx="5307447" cy="4803559"/>
          </a:xfrm>
        </p:spPr>
        <p:txBody>
          <a:bodyPr>
            <a:normAutofit/>
          </a:bodyPr>
          <a:lstStyle/>
          <a:p>
            <a:pPr marL="0" indent="0">
              <a:buNone/>
            </a:pPr>
            <a:r>
              <a:rPr lang="en-AU" b="1" dirty="0">
                <a:solidFill>
                  <a:srgbClr val="002C5B"/>
                </a:solidFill>
                <a:effectLst/>
                <a:latin typeface="Source Sans Pro" panose="020B0503030403020204" pitchFamily="34" charset="0"/>
              </a:rPr>
              <a:t>Hospitality is more than offering someone a cup of tea – it is multi-faceted and relational, engaging the heart, mind and spirit. </a:t>
            </a:r>
          </a:p>
          <a:p>
            <a:r>
              <a:rPr lang="en-AU" dirty="0">
                <a:solidFill>
                  <a:srgbClr val="002C5B"/>
                </a:solidFill>
                <a:effectLst/>
                <a:latin typeface="Source Sans Pro" panose="020B0503030403020204" pitchFamily="34" charset="0"/>
              </a:rPr>
              <a:t>What challenges does your ministry face in its efforts to offer a vibrant and tangible hospitality?</a:t>
            </a:r>
          </a:p>
          <a:p>
            <a:r>
              <a:rPr lang="en-AU" dirty="0">
                <a:solidFill>
                  <a:srgbClr val="002C5B"/>
                </a:solidFill>
                <a:effectLst/>
                <a:latin typeface="Source Sans Pro" panose="020B0503030403020204" pitchFamily="34" charset="0"/>
              </a:rPr>
              <a:t>Is your ministry attuned to recognising and accepting offers of hospitality from unexpected sources?</a:t>
            </a:r>
          </a:p>
          <a:p>
            <a:endParaRPr lang="en-US" dirty="0"/>
          </a:p>
        </p:txBody>
      </p:sp>
      <p:pic>
        <p:nvPicPr>
          <p:cNvPr id="7" name="Content Placeholder 8">
            <a:extLst>
              <a:ext uri="{FF2B5EF4-FFF2-40B4-BE49-F238E27FC236}">
                <a16:creationId xmlns:a16="http://schemas.microsoft.com/office/drawing/2014/main" id="{4A9DF996-7893-CCF4-D7EB-FA6CBE658EBC}"/>
              </a:ext>
            </a:extLst>
          </p:cNvPr>
          <p:cNvPicPr>
            <a:picLocks noGrp="1" noChangeAspect="1"/>
          </p:cNvPicPr>
          <p:nvPr>
            <p:ph sz="quarter" idx="12"/>
          </p:nvPr>
        </p:nvPicPr>
        <p:blipFill>
          <a:blip r:embed="rId2"/>
          <a:srcRect/>
          <a:stretch/>
        </p:blipFill>
        <p:spPr>
          <a:xfrm>
            <a:off x="6469856" y="784225"/>
            <a:ext cx="4973638" cy="4973638"/>
          </a:xfrm>
        </p:spPr>
      </p:pic>
    </p:spTree>
    <p:extLst>
      <p:ext uri="{BB962C8B-B14F-4D97-AF65-F5344CB8AC3E}">
        <p14:creationId xmlns:p14="http://schemas.microsoft.com/office/powerpoint/2010/main" val="42838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E8C53E-CE8C-E486-85E0-D024B1EF80C4}"/>
              </a:ext>
            </a:extLst>
          </p:cNvPr>
          <p:cNvSpPr>
            <a:spLocks noGrp="1"/>
          </p:cNvSpPr>
          <p:nvPr>
            <p:ph type="body" sz="quarter" idx="10"/>
          </p:nvPr>
        </p:nvSpPr>
        <p:spPr>
          <a:xfrm>
            <a:off x="581722" y="1759225"/>
            <a:ext cx="5307447" cy="4803559"/>
          </a:xfrm>
        </p:spPr>
        <p:txBody>
          <a:bodyPr>
            <a:normAutofit/>
          </a:bodyPr>
          <a:lstStyle/>
          <a:p>
            <a:pPr marL="0" indent="0">
              <a:buNone/>
            </a:pPr>
            <a:r>
              <a:rPr lang="en-AU" b="1" dirty="0">
                <a:solidFill>
                  <a:srgbClr val="002C5B"/>
                </a:solidFill>
                <a:effectLst/>
                <a:latin typeface="Source Sans Pro" panose="020B0503030403020204" pitchFamily="34" charset="0"/>
              </a:rPr>
              <a:t>An ‘open door’ person could run the risk of losing focus by trying to be ‘all things to all people’, consequently becoming ‘burnt out’. </a:t>
            </a:r>
          </a:p>
          <a:p>
            <a:r>
              <a:rPr lang="en-AU" dirty="0">
                <a:solidFill>
                  <a:srgbClr val="002C5B"/>
                </a:solidFill>
                <a:effectLst/>
                <a:latin typeface="Source Sans Pro" panose="020B0503030403020204" pitchFamily="34" charset="0"/>
              </a:rPr>
              <a:t>Imagine some creative ways you and your colleagues could be hospitable to your own needs so you can maintain and refresh your energy for mission, for hospitality towards others. Resolve to implement one strategy and review it regularly.</a:t>
            </a:r>
          </a:p>
          <a:p>
            <a:pPr marL="0" indent="0">
              <a:buNone/>
            </a:pPr>
            <a:endParaRPr lang="en-US" dirty="0"/>
          </a:p>
        </p:txBody>
      </p:sp>
      <p:sp>
        <p:nvSpPr>
          <p:cNvPr id="3" name="Content Placeholder 2">
            <a:extLst>
              <a:ext uri="{FF2B5EF4-FFF2-40B4-BE49-F238E27FC236}">
                <a16:creationId xmlns:a16="http://schemas.microsoft.com/office/drawing/2014/main" id="{E0CB271E-F5FD-987B-DB66-2E1FE6B02CE3}"/>
              </a:ext>
            </a:extLst>
          </p:cNvPr>
          <p:cNvSpPr>
            <a:spLocks noGrp="1"/>
          </p:cNvSpPr>
          <p:nvPr>
            <p:ph sz="quarter" idx="12"/>
          </p:nvPr>
        </p:nvSpPr>
        <p:spPr/>
        <p:txBody>
          <a:bodyPr/>
          <a:lstStyle/>
          <a:p>
            <a:r>
              <a:rPr lang="en-AU" dirty="0">
                <a:solidFill>
                  <a:srgbClr val="002C5B"/>
                </a:solidFill>
                <a:effectLst/>
                <a:latin typeface="Source Sans Pro" panose="020B0503030403020204" pitchFamily="34" charset="0"/>
              </a:rPr>
              <a:t>Envision everyone in your workplace being consistently hospitable, having an openness of heart, mind and spirit, welcoming the possibilities unfolding before them. How might genuine hospitality transform the quality of relationships and the quality of service in your Mercy ministry?</a:t>
            </a:r>
          </a:p>
          <a:p>
            <a:endParaRPr lang="en-US" dirty="0"/>
          </a:p>
        </p:txBody>
      </p:sp>
    </p:spTree>
    <p:extLst>
      <p:ext uri="{BB962C8B-B14F-4D97-AF65-F5344CB8AC3E}">
        <p14:creationId xmlns:p14="http://schemas.microsoft.com/office/powerpoint/2010/main" val="62902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7C821F8-51BD-78D5-A143-8E69DC677D9C}"/>
              </a:ext>
            </a:extLst>
          </p:cNvPr>
          <p:cNvSpPr>
            <a:spLocks noGrp="1"/>
          </p:cNvSpPr>
          <p:nvPr>
            <p:ph sz="quarter" idx="13"/>
          </p:nvPr>
        </p:nvSpPr>
        <p:spPr/>
        <p:txBody>
          <a:bodyPr/>
          <a:lstStyle/>
          <a:p>
            <a:pPr algn="ctr"/>
            <a:r>
              <a:rPr lang="en-AU" dirty="0">
                <a:effectLst/>
                <a:latin typeface="Source Sans Pro" panose="020B0503030403020204" pitchFamily="34" charset="0"/>
              </a:rPr>
              <a:t>We respectfully acknowledge all </a:t>
            </a:r>
            <a:r>
              <a:rPr lang="en-AU" b="1" i="1" dirty="0">
                <a:solidFill>
                  <a:srgbClr val="002C5B"/>
                </a:solidFill>
                <a:effectLst/>
                <a:latin typeface="Source Sans Pro" panose="020B0503030403020204" pitchFamily="34" charset="0"/>
              </a:rPr>
              <a:t>First Nations Peoples</a:t>
            </a:r>
            <a:r>
              <a:rPr lang="en-AU" dirty="0">
                <a:effectLst/>
                <a:latin typeface="Source Sans Pro" panose="020B0503030403020204" pitchFamily="34" charset="0"/>
              </a:rPr>
              <a:t>, </a:t>
            </a:r>
            <a:br>
              <a:rPr lang="en-AU" dirty="0">
                <a:effectLst/>
                <a:latin typeface="Source Sans Pro" panose="020B0503030403020204" pitchFamily="34" charset="0"/>
              </a:rPr>
            </a:br>
            <a:r>
              <a:rPr lang="en-AU" dirty="0">
                <a:effectLst/>
                <a:latin typeface="Source Sans Pro" panose="020B0503030403020204" pitchFamily="34" charset="0"/>
              </a:rPr>
              <a:t>especially those on whose lands we engage in ministry.</a:t>
            </a:r>
          </a:p>
          <a:p>
            <a:pPr algn="ctr"/>
            <a:endParaRPr lang="en-US" dirty="0"/>
          </a:p>
        </p:txBody>
      </p:sp>
      <p:sp>
        <p:nvSpPr>
          <p:cNvPr id="6" name="TextBox 5">
            <a:extLst>
              <a:ext uri="{FF2B5EF4-FFF2-40B4-BE49-F238E27FC236}">
                <a16:creationId xmlns:a16="http://schemas.microsoft.com/office/drawing/2014/main" id="{711D2B86-AECB-9620-2BD7-82AED3D2308D}"/>
              </a:ext>
            </a:extLst>
          </p:cNvPr>
          <p:cNvSpPr txBox="1"/>
          <p:nvPr/>
        </p:nvSpPr>
        <p:spPr>
          <a:xfrm>
            <a:off x="3456878" y="6211669"/>
            <a:ext cx="5278244" cy="646331"/>
          </a:xfrm>
          <a:prstGeom prst="rect">
            <a:avLst/>
          </a:prstGeom>
          <a:noFill/>
        </p:spPr>
        <p:txBody>
          <a:bodyPr wrap="square" rtlCol="0">
            <a:spAutoFit/>
          </a:bodyPr>
          <a:lstStyle/>
          <a:p>
            <a:pPr algn="ctr"/>
            <a:r>
              <a:rPr lang="en-AU" sz="1200" dirty="0">
                <a:solidFill>
                  <a:srgbClr val="002C5B"/>
                </a:solidFill>
                <a:latin typeface="Source Sans Pro" panose="020B0503030403020204" pitchFamily="34" charset="0"/>
              </a:rPr>
              <a:t>© Mercy Ministry Companions   |   </a:t>
            </a:r>
            <a:r>
              <a:rPr lang="en-AU" sz="1200" dirty="0" err="1">
                <a:solidFill>
                  <a:srgbClr val="002C5B"/>
                </a:solidFill>
                <a:latin typeface="Source Sans Pro" panose="020B0503030403020204" pitchFamily="34" charset="0"/>
              </a:rPr>
              <a:t>www.mercyministrycompanions.org.au</a:t>
            </a:r>
            <a:endParaRPr lang="en-AU" sz="1200" dirty="0">
              <a:solidFill>
                <a:srgbClr val="002C5B"/>
              </a:solidFill>
              <a:latin typeface="Source Sans Pro" panose="020B0503030403020204" pitchFamily="34" charset="0"/>
            </a:endParaRPr>
          </a:p>
          <a:p>
            <a:pPr algn="ctr"/>
            <a:endParaRPr lang="en-US" sz="1200" dirty="0"/>
          </a:p>
          <a:p>
            <a:pPr algn="ctr"/>
            <a:endParaRPr lang="en-US" sz="1200" dirty="0"/>
          </a:p>
        </p:txBody>
      </p:sp>
    </p:spTree>
    <p:extLst>
      <p:ext uri="{BB962C8B-B14F-4D97-AF65-F5344CB8AC3E}">
        <p14:creationId xmlns:p14="http://schemas.microsoft.com/office/powerpoint/2010/main" val="87519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B52B7D0-F5BA-7373-22A1-783DCB1415AA}"/>
              </a:ext>
            </a:extLst>
          </p:cNvPr>
          <p:cNvPicPr>
            <a:picLocks noChangeAspect="1"/>
          </p:cNvPicPr>
          <p:nvPr/>
        </p:nvPicPr>
        <p:blipFill>
          <a:blip r:embed="rId3"/>
          <a:srcRect/>
          <a:stretch/>
        </p:blipFill>
        <p:spPr>
          <a:xfrm>
            <a:off x="0" y="0"/>
            <a:ext cx="5080000" cy="2286000"/>
          </a:xfrm>
          <a:prstGeom prst="rect">
            <a:avLst/>
          </a:prstGeom>
        </p:spPr>
      </p:pic>
      <p:sp>
        <p:nvSpPr>
          <p:cNvPr id="2" name="Text Placeholder 1">
            <a:extLst>
              <a:ext uri="{FF2B5EF4-FFF2-40B4-BE49-F238E27FC236}">
                <a16:creationId xmlns:a16="http://schemas.microsoft.com/office/drawing/2014/main" id="{BFA6DD4B-7EAF-93F6-14E6-0A5AC2C31C5D}"/>
              </a:ext>
            </a:extLst>
          </p:cNvPr>
          <p:cNvSpPr>
            <a:spLocks noGrp="1"/>
          </p:cNvSpPr>
          <p:nvPr>
            <p:ph type="body" sz="quarter" idx="10"/>
          </p:nvPr>
        </p:nvSpPr>
        <p:spPr>
          <a:xfrm>
            <a:off x="581722" y="2503714"/>
            <a:ext cx="8080647" cy="3885588"/>
          </a:xfrm>
        </p:spPr>
        <p:txBody>
          <a:bodyPr>
            <a:normAutofit/>
          </a:bodyPr>
          <a:lstStyle/>
          <a:p>
            <a:r>
              <a:rPr lang="en-AU" dirty="0"/>
              <a:t>In the early nineteenth century, Catherine McAuley spent all of her unexpected and considerable inheritance to build a House of Mercy in the fashionable part of Dublin. The door of this house was always open to those in need. Catherine’s hospitality stemmed from an open heart and an open mind to accompany her open door. </a:t>
            </a:r>
            <a:endParaRPr lang="en-US" dirty="0"/>
          </a:p>
        </p:txBody>
      </p:sp>
    </p:spTree>
    <p:extLst>
      <p:ext uri="{BB962C8B-B14F-4D97-AF65-F5344CB8AC3E}">
        <p14:creationId xmlns:p14="http://schemas.microsoft.com/office/powerpoint/2010/main" val="160578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6DD4B-7EAF-93F6-14E6-0A5AC2C31C5D}"/>
              </a:ext>
            </a:extLst>
          </p:cNvPr>
          <p:cNvSpPr>
            <a:spLocks noGrp="1"/>
          </p:cNvSpPr>
          <p:nvPr>
            <p:ph type="body" sz="quarter" idx="10"/>
          </p:nvPr>
        </p:nvSpPr>
        <p:spPr>
          <a:xfrm>
            <a:off x="581722" y="783771"/>
            <a:ext cx="5307447" cy="4843531"/>
          </a:xfrm>
        </p:spPr>
        <p:txBody>
          <a:bodyPr>
            <a:normAutofit/>
          </a:bodyPr>
          <a:lstStyle/>
          <a:p>
            <a:r>
              <a:rPr lang="en-AU" dirty="0"/>
              <a:t>This disposition of openness enabled Catherine to relate to both the wealthiest and the poorest and to feel comfortable in so doing. She wrote: “Try to meet all with peace &amp; ease” (Letter to Elizabeth Moore, December 9, 1838). Catherine’s hospitality was characterised by offering all that she had to give: </a:t>
            </a:r>
          </a:p>
          <a:p>
            <a:endParaRPr lang="en-US" dirty="0"/>
          </a:p>
        </p:txBody>
      </p:sp>
      <p:sp>
        <p:nvSpPr>
          <p:cNvPr id="6" name="Content Placeholder 5">
            <a:extLst>
              <a:ext uri="{FF2B5EF4-FFF2-40B4-BE49-F238E27FC236}">
                <a16:creationId xmlns:a16="http://schemas.microsoft.com/office/drawing/2014/main" id="{3DDA844E-8948-3487-B9DF-EB680E326E80}"/>
              </a:ext>
            </a:extLst>
          </p:cNvPr>
          <p:cNvSpPr>
            <a:spLocks noGrp="1"/>
          </p:cNvSpPr>
          <p:nvPr>
            <p:ph sz="quarter" idx="12"/>
          </p:nvPr>
        </p:nvSpPr>
        <p:spPr>
          <a:xfrm>
            <a:off x="6302831" y="783771"/>
            <a:ext cx="5053427" cy="4843531"/>
          </a:xfrm>
        </p:spPr>
        <p:txBody>
          <a:bodyPr/>
          <a:lstStyle/>
          <a:p>
            <a:r>
              <a:rPr lang="en-AU" sz="2900" dirty="0">
                <a:solidFill>
                  <a:schemeClr val="bg2"/>
                </a:solidFill>
              </a:rPr>
              <a:t>“I would rather be cold and hungry than the poor in Kingstown or elsewhere should be deprived of any consolation in our power to afford” </a:t>
            </a:r>
          </a:p>
          <a:p>
            <a:r>
              <a:rPr lang="en-AU" sz="1800" dirty="0">
                <a:solidFill>
                  <a:schemeClr val="bg2"/>
                </a:solidFill>
              </a:rPr>
              <a:t>(</a:t>
            </a:r>
            <a:r>
              <a:rPr lang="en-AU" sz="1800" i="1" dirty="0">
                <a:solidFill>
                  <a:schemeClr val="bg2"/>
                </a:solidFill>
              </a:rPr>
              <a:t>Letter to Teresa White</a:t>
            </a:r>
            <a:r>
              <a:rPr lang="en-AU" sz="1800" dirty="0">
                <a:solidFill>
                  <a:schemeClr val="bg2"/>
                </a:solidFill>
              </a:rPr>
              <a:t>, November 1, 1838)</a:t>
            </a:r>
          </a:p>
          <a:p>
            <a:endParaRPr lang="en-US" dirty="0">
              <a:solidFill>
                <a:schemeClr val="bg2"/>
              </a:solidFill>
            </a:endParaRPr>
          </a:p>
        </p:txBody>
      </p:sp>
    </p:spTree>
    <p:extLst>
      <p:ext uri="{BB962C8B-B14F-4D97-AF65-F5344CB8AC3E}">
        <p14:creationId xmlns:p14="http://schemas.microsoft.com/office/powerpoint/2010/main" val="240071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6DD4B-7EAF-93F6-14E6-0A5AC2C31C5D}"/>
              </a:ext>
            </a:extLst>
          </p:cNvPr>
          <p:cNvSpPr>
            <a:spLocks noGrp="1"/>
          </p:cNvSpPr>
          <p:nvPr>
            <p:ph type="body" sz="quarter" idx="10"/>
          </p:nvPr>
        </p:nvSpPr>
        <p:spPr>
          <a:xfrm>
            <a:off x="581722" y="783771"/>
            <a:ext cx="5307447" cy="4843531"/>
          </a:xfrm>
        </p:spPr>
        <p:txBody>
          <a:bodyPr>
            <a:normAutofit/>
          </a:bodyPr>
          <a:lstStyle/>
          <a:p>
            <a:r>
              <a:rPr lang="en-AU" dirty="0"/>
              <a:t>Since Catherine sought always to follow the example of Jesus, it is no surprise to find in the gospels that Jesus interacts with people from different walks of life. Within the Gospel of Luke, Jesus is often depicted at meals or as a guest. </a:t>
            </a:r>
            <a:endParaRPr lang="en-US" dirty="0"/>
          </a:p>
        </p:txBody>
      </p:sp>
      <p:sp>
        <p:nvSpPr>
          <p:cNvPr id="15" name="Content Placeholder 14">
            <a:extLst>
              <a:ext uri="{FF2B5EF4-FFF2-40B4-BE49-F238E27FC236}">
                <a16:creationId xmlns:a16="http://schemas.microsoft.com/office/drawing/2014/main" id="{8E91E3F1-2DCA-40F7-47AE-9F045F2A924C}"/>
              </a:ext>
            </a:extLst>
          </p:cNvPr>
          <p:cNvSpPr>
            <a:spLocks noGrp="1"/>
          </p:cNvSpPr>
          <p:nvPr>
            <p:ph sz="quarter" idx="12"/>
          </p:nvPr>
        </p:nvSpPr>
        <p:spPr/>
        <p:txBody>
          <a:bodyPr/>
          <a:lstStyle/>
          <a:p>
            <a:r>
              <a:rPr lang="en-AU" dirty="0"/>
              <a:t>It would seem that he eats and stays with all who invite him (Luke 7:36-50; 10:38; 14:1-24; 19:1-10; 22:14-23; 24:28-35), and the breadth of his table companionship challenges the expectations of some: </a:t>
            </a:r>
          </a:p>
          <a:p>
            <a:r>
              <a:rPr lang="en-AU" dirty="0">
                <a:solidFill>
                  <a:schemeClr val="bg2"/>
                </a:solidFill>
              </a:rPr>
              <a:t>“This fellow welcomes sinners and eats with them” (Luke 15:2).</a:t>
            </a:r>
            <a:endParaRPr lang="en-US" dirty="0">
              <a:solidFill>
                <a:schemeClr val="bg2"/>
              </a:solidFill>
            </a:endParaRPr>
          </a:p>
        </p:txBody>
      </p:sp>
    </p:spTree>
    <p:extLst>
      <p:ext uri="{BB962C8B-B14F-4D97-AF65-F5344CB8AC3E}">
        <p14:creationId xmlns:p14="http://schemas.microsoft.com/office/powerpoint/2010/main" val="6592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6DD4B-7EAF-93F6-14E6-0A5AC2C31C5D}"/>
              </a:ext>
            </a:extLst>
          </p:cNvPr>
          <p:cNvSpPr>
            <a:spLocks noGrp="1"/>
          </p:cNvSpPr>
          <p:nvPr>
            <p:ph type="body" sz="quarter" idx="10"/>
          </p:nvPr>
        </p:nvSpPr>
        <p:spPr>
          <a:xfrm>
            <a:off x="581722" y="783771"/>
            <a:ext cx="5307447" cy="4843531"/>
          </a:xfrm>
        </p:spPr>
        <p:txBody>
          <a:bodyPr>
            <a:normAutofit fontScale="92500"/>
          </a:bodyPr>
          <a:lstStyle/>
          <a:p>
            <a:r>
              <a:rPr lang="en-AU" dirty="0"/>
              <a:t>In response to this comment, Jesus offers three parables, each depicting an extravagant response of searching out, finding and celebrating the lost (15:3-32). God is imaged in these parables as a shepherd searching for his lost sheep, a woman householder searching for her lost coin, and a father seeking his lost sons. God is portrayed as particularly seeking and embracing the lost, the outsider and the vulnerable. </a:t>
            </a:r>
            <a:endParaRPr lang="en-US" dirty="0"/>
          </a:p>
        </p:txBody>
      </p:sp>
      <p:sp>
        <p:nvSpPr>
          <p:cNvPr id="8" name="Content Placeholder 7">
            <a:extLst>
              <a:ext uri="{FF2B5EF4-FFF2-40B4-BE49-F238E27FC236}">
                <a16:creationId xmlns:a16="http://schemas.microsoft.com/office/drawing/2014/main" id="{409A6B74-D8AF-EE77-6268-0F49161D6E63}"/>
              </a:ext>
            </a:extLst>
          </p:cNvPr>
          <p:cNvSpPr>
            <a:spLocks noGrp="1"/>
          </p:cNvSpPr>
          <p:nvPr>
            <p:ph sz="quarter" idx="12"/>
          </p:nvPr>
        </p:nvSpPr>
        <p:spPr/>
        <p:txBody>
          <a:bodyPr/>
          <a:lstStyle/>
          <a:p>
            <a:r>
              <a:rPr lang="en-AU" dirty="0"/>
              <a:t>Those who come to understand Jesus’ teaching and to recognise him as the embodiment of God’s hospitality – God’s welcome, embrace, love and forgiveness – are empowered to demonstrate extraordinary hospitality themselves (Luke 7:36-50, for example).</a:t>
            </a:r>
          </a:p>
          <a:p>
            <a:endParaRPr lang="en-US" dirty="0"/>
          </a:p>
        </p:txBody>
      </p:sp>
    </p:spTree>
    <p:extLst>
      <p:ext uri="{BB962C8B-B14F-4D97-AF65-F5344CB8AC3E}">
        <p14:creationId xmlns:p14="http://schemas.microsoft.com/office/powerpoint/2010/main" val="181530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6DD4B-7EAF-93F6-14E6-0A5AC2C31C5D}"/>
              </a:ext>
            </a:extLst>
          </p:cNvPr>
          <p:cNvSpPr>
            <a:spLocks noGrp="1"/>
          </p:cNvSpPr>
          <p:nvPr>
            <p:ph type="body" sz="quarter" idx="10"/>
          </p:nvPr>
        </p:nvSpPr>
        <p:spPr>
          <a:xfrm>
            <a:off x="581722" y="783771"/>
            <a:ext cx="5307447" cy="4843531"/>
          </a:xfrm>
        </p:spPr>
        <p:txBody>
          <a:bodyPr>
            <a:normAutofit fontScale="92500" lnSpcReduction="10000"/>
          </a:bodyPr>
          <a:lstStyle/>
          <a:p>
            <a:r>
              <a:rPr lang="en-AU" dirty="0"/>
              <a:t>In another parable found in the Gospel of Matthew, Jesus challenges us to consider the quality of the hospitality we offer and he identifies with those in need: </a:t>
            </a:r>
          </a:p>
          <a:p>
            <a:r>
              <a:rPr lang="en-AU" dirty="0">
                <a:solidFill>
                  <a:schemeClr val="bg2"/>
                </a:solidFill>
              </a:rPr>
              <a:t>“I was hungry and you gave me food, I was thirsty and you gave me something to drink, I was a stranger and you welcomed me … Truly I tell you, just as you did it to one of the least of these, my brothers and sisters, you did it to me” </a:t>
            </a:r>
          </a:p>
          <a:p>
            <a:r>
              <a:rPr lang="en-AU" dirty="0">
                <a:solidFill>
                  <a:schemeClr val="bg2"/>
                </a:solidFill>
              </a:rPr>
              <a:t>(Matthew 25:35-40).</a:t>
            </a:r>
          </a:p>
        </p:txBody>
      </p:sp>
      <p:pic>
        <p:nvPicPr>
          <p:cNvPr id="9" name="Content Placeholder 8" descr="A person holding a bowl of food&#10;&#10;Description automatically generated">
            <a:extLst>
              <a:ext uri="{FF2B5EF4-FFF2-40B4-BE49-F238E27FC236}">
                <a16:creationId xmlns:a16="http://schemas.microsoft.com/office/drawing/2014/main" id="{1B9D0D18-655D-8168-FA34-A54E749DBCE8}"/>
              </a:ext>
            </a:extLst>
          </p:cNvPr>
          <p:cNvPicPr>
            <a:picLocks noGrp="1" noChangeAspect="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6534943" y="784225"/>
            <a:ext cx="4843463" cy="4843463"/>
          </a:xfrm>
        </p:spPr>
      </p:pic>
    </p:spTree>
    <p:extLst>
      <p:ext uri="{BB962C8B-B14F-4D97-AF65-F5344CB8AC3E}">
        <p14:creationId xmlns:p14="http://schemas.microsoft.com/office/powerpoint/2010/main" val="280067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DA0C2-D516-B2E4-5335-22B92923B511}"/>
              </a:ext>
            </a:extLst>
          </p:cNvPr>
          <p:cNvSpPr>
            <a:spLocks noGrp="1"/>
          </p:cNvSpPr>
          <p:nvPr>
            <p:ph type="body" sz="quarter" idx="10"/>
          </p:nvPr>
        </p:nvSpPr>
        <p:spPr>
          <a:xfrm>
            <a:off x="581025" y="784225"/>
            <a:ext cx="5141349" cy="4843463"/>
          </a:xfrm>
        </p:spPr>
        <p:txBody>
          <a:bodyPr/>
          <a:lstStyle/>
          <a:p>
            <a:r>
              <a:rPr lang="en-AU" dirty="0"/>
              <a:t>Pope Francis understands that listening is an important element of hospitality: </a:t>
            </a:r>
          </a:p>
          <a:p>
            <a:r>
              <a:rPr lang="en-AU" dirty="0">
                <a:solidFill>
                  <a:schemeClr val="bg2"/>
                </a:solidFill>
              </a:rPr>
              <a:t>“[H]</a:t>
            </a:r>
            <a:r>
              <a:rPr lang="en-AU" dirty="0" err="1">
                <a:solidFill>
                  <a:schemeClr val="bg2"/>
                </a:solidFill>
              </a:rPr>
              <a:t>ospitality</a:t>
            </a:r>
            <a:r>
              <a:rPr lang="en-AU" dirty="0">
                <a:solidFill>
                  <a:schemeClr val="bg2"/>
                </a:solidFill>
              </a:rPr>
              <a:t>, which is one of the works of mercy, is ... a virtue which in today’s world is at risk of being overlooked. ... I ask that you learn to listen” </a:t>
            </a:r>
          </a:p>
          <a:p>
            <a:r>
              <a:rPr lang="en-AU" sz="2000" dirty="0">
                <a:solidFill>
                  <a:schemeClr val="bg2"/>
                </a:solidFill>
              </a:rPr>
              <a:t>(</a:t>
            </a:r>
            <a:r>
              <a:rPr lang="en-AU" sz="2000" i="1" dirty="0">
                <a:solidFill>
                  <a:schemeClr val="bg2"/>
                </a:solidFill>
              </a:rPr>
              <a:t>Angelus Address</a:t>
            </a:r>
            <a:r>
              <a:rPr lang="en-AU" sz="2000" dirty="0">
                <a:solidFill>
                  <a:schemeClr val="bg2"/>
                </a:solidFill>
              </a:rPr>
              <a:t>, July 17, 2016) </a:t>
            </a:r>
          </a:p>
          <a:p>
            <a:endParaRPr lang="en-US" dirty="0"/>
          </a:p>
        </p:txBody>
      </p:sp>
    </p:spTree>
    <p:extLst>
      <p:ext uri="{BB962C8B-B14F-4D97-AF65-F5344CB8AC3E}">
        <p14:creationId xmlns:p14="http://schemas.microsoft.com/office/powerpoint/2010/main" val="139965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DA0C2-D516-B2E4-5335-22B92923B511}"/>
              </a:ext>
            </a:extLst>
          </p:cNvPr>
          <p:cNvSpPr>
            <a:spLocks noGrp="1"/>
          </p:cNvSpPr>
          <p:nvPr>
            <p:ph type="body" sz="quarter" idx="10"/>
          </p:nvPr>
        </p:nvSpPr>
        <p:spPr>
          <a:xfrm>
            <a:off x="581025" y="784225"/>
            <a:ext cx="5190510" cy="4843463"/>
          </a:xfrm>
        </p:spPr>
        <p:txBody>
          <a:bodyPr/>
          <a:lstStyle/>
          <a:p>
            <a:r>
              <a:rPr lang="en-AU" dirty="0"/>
              <a:t>Listening requires the open door, heart and mind of Catherine, and is displayed in Jesus’ inclusive table fellowship and welcome of the vulnerable. </a:t>
            </a:r>
          </a:p>
        </p:txBody>
      </p:sp>
      <p:sp>
        <p:nvSpPr>
          <p:cNvPr id="4" name="Content Placeholder 3">
            <a:extLst>
              <a:ext uri="{FF2B5EF4-FFF2-40B4-BE49-F238E27FC236}">
                <a16:creationId xmlns:a16="http://schemas.microsoft.com/office/drawing/2014/main" id="{1FCF5E4E-3443-A074-346A-EFFAD5062A61}"/>
              </a:ext>
            </a:extLst>
          </p:cNvPr>
          <p:cNvSpPr>
            <a:spLocks noGrp="1"/>
          </p:cNvSpPr>
          <p:nvPr>
            <p:ph sz="quarter" idx="12"/>
          </p:nvPr>
        </p:nvSpPr>
        <p:spPr>
          <a:xfrm>
            <a:off x="6302831" y="783771"/>
            <a:ext cx="5063259" cy="4843531"/>
          </a:xfrm>
        </p:spPr>
        <p:txBody>
          <a:bodyPr/>
          <a:lstStyle/>
          <a:p>
            <a:r>
              <a:rPr lang="en-AU" dirty="0"/>
              <a:t>Our Mercy ministries must offer a vibrant and tangible hospitality so that all feel welcome when they enter our doors and are listened to when they communicate with us.</a:t>
            </a:r>
          </a:p>
          <a:p>
            <a:endParaRPr lang="en-US" dirty="0"/>
          </a:p>
        </p:txBody>
      </p:sp>
    </p:spTree>
    <p:extLst>
      <p:ext uri="{BB962C8B-B14F-4D97-AF65-F5344CB8AC3E}">
        <p14:creationId xmlns:p14="http://schemas.microsoft.com/office/powerpoint/2010/main" val="105521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FE5573-5E99-6CC0-71CA-D2E26F58A9DA}"/>
              </a:ext>
            </a:extLst>
          </p:cNvPr>
          <p:cNvSpPr>
            <a:spLocks noGrp="1"/>
          </p:cNvSpPr>
          <p:nvPr>
            <p:ph type="body" sz="quarter" idx="10"/>
          </p:nvPr>
        </p:nvSpPr>
        <p:spPr>
          <a:xfrm>
            <a:off x="581722" y="1759225"/>
            <a:ext cx="5307447" cy="4803559"/>
          </a:xfrm>
        </p:spPr>
        <p:txBody>
          <a:bodyPr>
            <a:normAutofit/>
          </a:bodyPr>
          <a:lstStyle/>
          <a:p>
            <a:pPr marL="0" indent="0">
              <a:buNone/>
            </a:pPr>
            <a:r>
              <a:rPr lang="en-AU" b="1" dirty="0">
                <a:solidFill>
                  <a:srgbClr val="002C5B"/>
                </a:solidFill>
                <a:effectLst/>
                <a:latin typeface="Source Sans Pro" panose="020B0503030403020204" pitchFamily="34" charset="0"/>
              </a:rPr>
              <a:t>Go to your favourite place, literally or figuratively, where you feel at home, comfortable with yourself and your surroundings. </a:t>
            </a:r>
          </a:p>
          <a:p>
            <a:r>
              <a:rPr lang="en-AU" dirty="0">
                <a:solidFill>
                  <a:srgbClr val="002C5B"/>
                </a:solidFill>
                <a:effectLst/>
                <a:latin typeface="Source Sans Pro" panose="020B0503030403020204" pitchFamily="34" charset="0"/>
              </a:rPr>
              <a:t>Recall some nourishing experiences which have occurred in this place and give thanks for these feelings of being ‘at home’.</a:t>
            </a:r>
          </a:p>
          <a:p>
            <a:endParaRPr lang="en-US" dirty="0"/>
          </a:p>
        </p:txBody>
      </p:sp>
      <p:sp>
        <p:nvSpPr>
          <p:cNvPr id="5" name="Content Placeholder 4">
            <a:extLst>
              <a:ext uri="{FF2B5EF4-FFF2-40B4-BE49-F238E27FC236}">
                <a16:creationId xmlns:a16="http://schemas.microsoft.com/office/drawing/2014/main" id="{F7BD1385-03B9-0253-89F0-66305CA0C929}"/>
              </a:ext>
            </a:extLst>
          </p:cNvPr>
          <p:cNvSpPr>
            <a:spLocks noGrp="1"/>
          </p:cNvSpPr>
          <p:nvPr>
            <p:ph sz="quarter" idx="12"/>
          </p:nvPr>
        </p:nvSpPr>
        <p:spPr>
          <a:xfrm>
            <a:off x="6302831" y="783772"/>
            <a:ext cx="5307447" cy="4974016"/>
          </a:xfrm>
        </p:spPr>
        <p:txBody>
          <a:bodyPr/>
          <a:lstStyle/>
          <a:p>
            <a:r>
              <a:rPr lang="en-AU" dirty="0">
                <a:solidFill>
                  <a:srgbClr val="002C5B"/>
                </a:solidFill>
                <a:effectLst/>
                <a:latin typeface="Source Sans Pro" panose="020B0503030403020204" pitchFamily="34" charset="0"/>
              </a:rPr>
              <a:t>Listen carefully to your surroundings and be aware of your thoughts and feelings. Befriend these thoughts and feelings, welcome them but do not be distracted by them.</a:t>
            </a:r>
          </a:p>
          <a:p>
            <a:r>
              <a:rPr lang="en-AU" dirty="0">
                <a:solidFill>
                  <a:srgbClr val="002C5B"/>
                </a:solidFill>
                <a:effectLst/>
                <a:latin typeface="Source Sans Pro" panose="020B0503030403020204" pitchFamily="34" charset="0"/>
              </a:rPr>
              <a:t>Think of the people who have shown hospitality to you today, or those to whom you have offered hospitality. What opportunities for being welcoming and inclusive might you have missed today?</a:t>
            </a:r>
          </a:p>
          <a:p>
            <a:endParaRPr lang="en-US" dirty="0"/>
          </a:p>
        </p:txBody>
      </p:sp>
    </p:spTree>
    <p:extLst>
      <p:ext uri="{BB962C8B-B14F-4D97-AF65-F5344CB8AC3E}">
        <p14:creationId xmlns:p14="http://schemas.microsoft.com/office/powerpoint/2010/main" val="377061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MMC">
      <a:dk1>
        <a:srgbClr val="192F59"/>
      </a:dk1>
      <a:lt1>
        <a:srgbClr val="FFFFFF"/>
      </a:lt1>
      <a:dk2>
        <a:srgbClr val="82C341"/>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A83ECDD465B84FAC86952E4B8404D1" ma:contentTypeVersion="17" ma:contentTypeDescription="Create a new document." ma:contentTypeScope="" ma:versionID="2af3a4c5f9854e1011b638b5bd28a2cb">
  <xsd:schema xmlns:xsd="http://www.w3.org/2001/XMLSchema" xmlns:xs="http://www.w3.org/2001/XMLSchema" xmlns:p="http://schemas.microsoft.com/office/2006/metadata/properties" xmlns:ns2="6921644d-3aa6-44eb-bb7e-7d8d8f991419" xmlns:ns3="e965bdf5-0a68-4400-a475-dc0812c487eb" targetNamespace="http://schemas.microsoft.com/office/2006/metadata/properties" ma:root="true" ma:fieldsID="5b8bf8508a1b3d78e1d48e5c4038d46f" ns2:_="" ns3:_="">
    <xsd:import namespace="6921644d-3aa6-44eb-bb7e-7d8d8f991419"/>
    <xsd:import namespace="e965bdf5-0a68-4400-a475-dc0812c487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1644d-3aa6-44eb-bb7e-7d8d8f991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ee4e1ce-ad01-4954-addf-2759e56763e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65bdf5-0a68-4400-a475-dc0812c487e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4503a07-72dd-4361-8d9e-4d93443eaa9b}" ma:internalName="TaxCatchAll" ma:showField="CatchAllData" ma:web="e965bdf5-0a68-4400-a475-dc0812c487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264E88-6731-45B2-83E0-B316ACE6876C}"/>
</file>

<file path=customXml/itemProps2.xml><?xml version="1.0" encoding="utf-8"?>
<ds:datastoreItem xmlns:ds="http://schemas.openxmlformats.org/officeDocument/2006/customXml" ds:itemID="{6C4B2CB8-296F-4BD4-B1D1-D2B86BA9E8F7}"/>
</file>

<file path=docProps/app.xml><?xml version="1.0" encoding="utf-8"?>
<Properties xmlns="http://schemas.openxmlformats.org/officeDocument/2006/extended-properties" xmlns:vt="http://schemas.openxmlformats.org/officeDocument/2006/docPropsVTypes">
  <TotalTime>304</TotalTime>
  <Words>963</Words>
  <Application>Microsoft Macintosh PowerPoint</Application>
  <PresentationFormat>Widescreen</PresentationFormat>
  <Paragraphs>38</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Lucida Sans</vt:lpstr>
      <vt:lpstr>Source Sans Pro</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Locke</dc:creator>
  <cp:lastModifiedBy>Clare Locke</cp:lastModifiedBy>
  <cp:revision>17</cp:revision>
  <dcterms:created xsi:type="dcterms:W3CDTF">2022-02-04T02:16:24Z</dcterms:created>
  <dcterms:modified xsi:type="dcterms:W3CDTF">2023-09-01T11:33:52Z</dcterms:modified>
</cp:coreProperties>
</file>