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Layouts/slideLayout3.xml" ContentType="application/vnd.openxmlformats-officedocument.presentationml.slideLayout+xml"/>
  <Override PartName="/ppt/notesSlides/notesSlide2.xml" ContentType="application/vnd.openxmlformats-officedocument.presentationml.notesSlide+xml"/>
  <Override PartName="/ppt/slideLayouts/slideLayout4.xml" ContentType="application/vnd.openxmlformats-officedocument.presentationml.slideLayout+xml"/>
  <Override PartName="/ppt/notesSlides/notesSlide3.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Lst>
  <p:notesMasterIdLst>
    <p:notesMasterId r:id="rId15"/>
  </p:notesMasterIdLst>
  <p:sldIdLst>
    <p:sldId id="275" r:id="rId2"/>
    <p:sldId id="268" r:id="rId3"/>
    <p:sldId id="264" r:id="rId4"/>
    <p:sldId id="265" r:id="rId5"/>
    <p:sldId id="266" r:id="rId6"/>
    <p:sldId id="267" r:id="rId7"/>
    <p:sldId id="269" r:id="rId8"/>
    <p:sldId id="276" r:id="rId9"/>
    <p:sldId id="270" r:id="rId10"/>
    <p:sldId id="271" r:id="rId11"/>
    <p:sldId id="272" r:id="rId12"/>
    <p:sldId id="273" r:id="rId13"/>
    <p:sldId id="27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03"/>
    <p:restoredTop sz="94713"/>
  </p:normalViewPr>
  <p:slideViewPr>
    <p:cSldViewPr snapToGrid="0" snapToObjects="1">
      <p:cViewPr varScale="1">
        <p:scale>
          <a:sx n="130" d="100"/>
          <a:sy n="130" d="100"/>
        </p:scale>
        <p:origin x="164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788ED-3E2B-3146-A226-573C344A808C}" type="datetimeFigureOut">
              <a:rPr lang="en-US" smtClean="0"/>
              <a:t>9/1/23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D35D7C-A461-764A-ACA9-2EF276568FA6}" type="slidenum">
              <a:rPr lang="en-US" smtClean="0"/>
              <a:t>‹#›</a:t>
            </a:fld>
            <a:endParaRPr lang="en-US"/>
          </a:p>
        </p:txBody>
      </p:sp>
    </p:spTree>
    <p:extLst>
      <p:ext uri="{BB962C8B-B14F-4D97-AF65-F5344CB8AC3E}">
        <p14:creationId xmlns:p14="http://schemas.microsoft.com/office/powerpoint/2010/main" val="1639036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D35D7C-A461-764A-ACA9-2EF276568FA6}" type="slidenum">
              <a:rPr lang="en-US" smtClean="0"/>
              <a:t>4</a:t>
            </a:fld>
            <a:endParaRPr lang="en-US"/>
          </a:p>
        </p:txBody>
      </p:sp>
    </p:spTree>
    <p:extLst>
      <p:ext uri="{BB962C8B-B14F-4D97-AF65-F5344CB8AC3E}">
        <p14:creationId xmlns:p14="http://schemas.microsoft.com/office/powerpoint/2010/main" val="2881962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D35D7C-A461-764A-ACA9-2EF276568FA6}" type="slidenum">
              <a:rPr lang="en-US" smtClean="0"/>
              <a:t>5</a:t>
            </a:fld>
            <a:endParaRPr lang="en-US"/>
          </a:p>
        </p:txBody>
      </p:sp>
    </p:spTree>
    <p:extLst>
      <p:ext uri="{BB962C8B-B14F-4D97-AF65-F5344CB8AC3E}">
        <p14:creationId xmlns:p14="http://schemas.microsoft.com/office/powerpoint/2010/main" val="4273150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D35D7C-A461-764A-ACA9-2EF276568FA6}" type="slidenum">
              <a:rPr lang="en-US" smtClean="0"/>
              <a:t>6</a:t>
            </a:fld>
            <a:endParaRPr lang="en-US"/>
          </a:p>
        </p:txBody>
      </p:sp>
    </p:spTree>
    <p:extLst>
      <p:ext uri="{BB962C8B-B14F-4D97-AF65-F5344CB8AC3E}">
        <p14:creationId xmlns:p14="http://schemas.microsoft.com/office/powerpoint/2010/main" val="1970261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965B666-19CB-FB48-AE82-026E4C0EAAA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481326" y="5658081"/>
            <a:ext cx="2128952" cy="731221"/>
          </a:xfrm>
          <a:prstGeom prst="rect">
            <a:avLst/>
          </a:prstGeom>
        </p:spPr>
      </p:pic>
      <p:pic>
        <p:nvPicPr>
          <p:cNvPr id="8" name="Picture 7" descr="A black and white logo&#10;&#10;Description automatically generated">
            <a:extLst>
              <a:ext uri="{FF2B5EF4-FFF2-40B4-BE49-F238E27FC236}">
                <a16:creationId xmlns:a16="http://schemas.microsoft.com/office/drawing/2014/main" id="{5DEEC8ED-F853-1762-E029-32CAE90EDA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45426" y="-1690091"/>
            <a:ext cx="7188200" cy="7188200"/>
          </a:xfrm>
          <a:prstGeom prst="rect">
            <a:avLst/>
          </a:prstGeom>
        </p:spPr>
      </p:pic>
      <p:sp>
        <p:nvSpPr>
          <p:cNvPr id="5" name="Text Placeholder 4">
            <a:extLst>
              <a:ext uri="{FF2B5EF4-FFF2-40B4-BE49-F238E27FC236}">
                <a16:creationId xmlns:a16="http://schemas.microsoft.com/office/drawing/2014/main" id="{F80847DC-7676-2FAD-21A2-3C24B3606A1D}"/>
              </a:ext>
            </a:extLst>
          </p:cNvPr>
          <p:cNvSpPr>
            <a:spLocks noGrp="1"/>
          </p:cNvSpPr>
          <p:nvPr>
            <p:ph type="body" sz="quarter" idx="10"/>
          </p:nvPr>
        </p:nvSpPr>
        <p:spPr>
          <a:xfrm>
            <a:off x="581722" y="2503714"/>
            <a:ext cx="8080647" cy="3885588"/>
          </a:xfrm>
        </p:spPr>
        <p:txBody>
          <a:bodyPr>
            <a:normAutofit/>
          </a:bodyPr>
          <a:lstStyle>
            <a:lvl1pPr marL="0" indent="0">
              <a:lnSpc>
                <a:spcPct val="110000"/>
              </a:lnSpc>
              <a:spcBef>
                <a:spcPts val="200"/>
              </a:spcBef>
              <a:spcAft>
                <a:spcPts val="1000"/>
              </a:spcAft>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pic>
        <p:nvPicPr>
          <p:cNvPr id="6" name="Picture 5">
            <a:extLst>
              <a:ext uri="{FF2B5EF4-FFF2-40B4-BE49-F238E27FC236}">
                <a16:creationId xmlns:a16="http://schemas.microsoft.com/office/drawing/2014/main" id="{0A12FAFE-DB99-90D7-1716-0BB51A9A7A0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030777" y="468698"/>
            <a:ext cx="3095001" cy="1562100"/>
          </a:xfrm>
          <a:prstGeom prst="rect">
            <a:avLst/>
          </a:prstGeom>
        </p:spPr>
      </p:pic>
    </p:spTree>
    <p:extLst>
      <p:ext uri="{BB962C8B-B14F-4D97-AF65-F5344CB8AC3E}">
        <p14:creationId xmlns:p14="http://schemas.microsoft.com/office/powerpoint/2010/main" val="384542466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965B666-19CB-FB48-AE82-026E4C0EAAA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39921" y="1453932"/>
            <a:ext cx="3557580" cy="1221905"/>
          </a:xfrm>
          <a:prstGeom prst="rect">
            <a:avLst/>
          </a:prstGeom>
        </p:spPr>
      </p:pic>
      <p:pic>
        <p:nvPicPr>
          <p:cNvPr id="8" name="Picture 7" descr="A black and white logo&#10;&#10;Description automatically generated">
            <a:extLst>
              <a:ext uri="{FF2B5EF4-FFF2-40B4-BE49-F238E27FC236}">
                <a16:creationId xmlns:a16="http://schemas.microsoft.com/office/drawing/2014/main" id="{5DEEC8ED-F853-1762-E029-32CAE90EDA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45426" y="-1690091"/>
            <a:ext cx="7188200" cy="7188200"/>
          </a:xfrm>
          <a:prstGeom prst="rect">
            <a:avLst/>
          </a:prstGeom>
        </p:spPr>
      </p:pic>
      <p:pic>
        <p:nvPicPr>
          <p:cNvPr id="3" name="Picture 2" descr="A green and black text&#10;&#10;Description automatically generated">
            <a:extLst>
              <a:ext uri="{FF2B5EF4-FFF2-40B4-BE49-F238E27FC236}">
                <a16:creationId xmlns:a16="http://schemas.microsoft.com/office/drawing/2014/main" id="{6C91B7D6-E6A9-65A3-E3C2-F18E78122A7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73553" y="2374657"/>
            <a:ext cx="4902200" cy="2806700"/>
          </a:xfrm>
          <a:prstGeom prst="rect">
            <a:avLst/>
          </a:prstGeom>
        </p:spPr>
      </p:pic>
    </p:spTree>
    <p:extLst>
      <p:ext uri="{BB962C8B-B14F-4D97-AF65-F5344CB8AC3E}">
        <p14:creationId xmlns:p14="http://schemas.microsoft.com/office/powerpoint/2010/main" val="157434698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bg>
      <p:bgRef idx="1001">
        <a:schemeClr val="bg1"/>
      </p:bgRef>
    </p:bg>
    <p:spTree>
      <p:nvGrpSpPr>
        <p:cNvPr id="1" name=""/>
        <p:cNvGrpSpPr/>
        <p:nvPr/>
      </p:nvGrpSpPr>
      <p:grpSpPr>
        <a:xfrm>
          <a:off x="0" y="0"/>
          <a:ext cx="0" cy="0"/>
          <a:chOff x="0" y="0"/>
          <a:chExt cx="0" cy="0"/>
        </a:xfrm>
      </p:grpSpPr>
      <p:pic>
        <p:nvPicPr>
          <p:cNvPr id="2" name="Picture 1" descr="A black and white logo&#10;&#10;Description automatically generated">
            <a:extLst>
              <a:ext uri="{FF2B5EF4-FFF2-40B4-BE49-F238E27FC236}">
                <a16:creationId xmlns:a16="http://schemas.microsoft.com/office/drawing/2014/main" id="{D8998F3F-5247-E62C-1BE1-57DE0EA756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45426" y="-1690091"/>
            <a:ext cx="7188200" cy="7188200"/>
          </a:xfrm>
          <a:prstGeom prst="rect">
            <a:avLst/>
          </a:prstGeom>
        </p:spPr>
      </p:pic>
      <p:sp>
        <p:nvSpPr>
          <p:cNvPr id="5" name="Text Placeholder 4">
            <a:extLst>
              <a:ext uri="{FF2B5EF4-FFF2-40B4-BE49-F238E27FC236}">
                <a16:creationId xmlns:a16="http://schemas.microsoft.com/office/drawing/2014/main" id="{F80847DC-7676-2FAD-21A2-3C24B3606A1D}"/>
              </a:ext>
            </a:extLst>
          </p:cNvPr>
          <p:cNvSpPr>
            <a:spLocks noGrp="1"/>
          </p:cNvSpPr>
          <p:nvPr>
            <p:ph type="body" sz="quarter" idx="10"/>
          </p:nvPr>
        </p:nvSpPr>
        <p:spPr>
          <a:xfrm>
            <a:off x="581722" y="783771"/>
            <a:ext cx="5307447" cy="4843531"/>
          </a:xfrm>
        </p:spPr>
        <p:txBody>
          <a:bodyPr>
            <a:noAutofit/>
          </a:bodyPr>
          <a:lstStyle>
            <a:lvl1pPr marL="0" indent="0">
              <a:lnSpc>
                <a:spcPct val="110000"/>
              </a:lnSpc>
              <a:spcBef>
                <a:spcPts val="200"/>
              </a:spcBef>
              <a:spcAft>
                <a:spcPts val="1000"/>
              </a:spcAft>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6" name="Content Placeholder 5">
            <a:extLst>
              <a:ext uri="{FF2B5EF4-FFF2-40B4-BE49-F238E27FC236}">
                <a16:creationId xmlns:a16="http://schemas.microsoft.com/office/drawing/2014/main" id="{81BE4749-B7F2-3593-3CB4-724E584DC3D0}"/>
              </a:ext>
            </a:extLst>
          </p:cNvPr>
          <p:cNvSpPr>
            <a:spLocks noGrp="1"/>
          </p:cNvSpPr>
          <p:nvPr>
            <p:ph sz="quarter" idx="12"/>
          </p:nvPr>
        </p:nvSpPr>
        <p:spPr>
          <a:xfrm>
            <a:off x="6302831" y="783771"/>
            <a:ext cx="5307447" cy="4843531"/>
          </a:xfrm>
        </p:spPr>
        <p:txBody>
          <a:bodyPr>
            <a:noAutofit/>
          </a:bodyPr>
          <a:lstStyle>
            <a:lvl1pPr marL="0" indent="0">
              <a:lnSpc>
                <a:spcPct val="110000"/>
              </a:lnSpc>
              <a:spcBef>
                <a:spcPts val="200"/>
              </a:spcBef>
              <a:spcAft>
                <a:spcPts val="1000"/>
              </a:spcAft>
              <a:buNone/>
              <a:defRPr sz="2400"/>
            </a:lvl1pPr>
          </a:lstStyle>
          <a:p>
            <a:pPr lvl="0"/>
            <a:r>
              <a:rPr lang="en-GB" dirty="0"/>
              <a:t>Click to edit Master text styles</a:t>
            </a:r>
          </a:p>
        </p:txBody>
      </p:sp>
      <p:pic>
        <p:nvPicPr>
          <p:cNvPr id="7" name="Picture 6">
            <a:extLst>
              <a:ext uri="{FF2B5EF4-FFF2-40B4-BE49-F238E27FC236}">
                <a16:creationId xmlns:a16="http://schemas.microsoft.com/office/drawing/2014/main" id="{CA43C445-D124-128E-1976-9C5BBECC8A5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895627" y="5812216"/>
            <a:ext cx="1487108" cy="750569"/>
          </a:xfrm>
          <a:prstGeom prst="rect">
            <a:avLst/>
          </a:prstGeom>
        </p:spPr>
      </p:pic>
    </p:spTree>
    <p:extLst>
      <p:ext uri="{BB962C8B-B14F-4D97-AF65-F5344CB8AC3E}">
        <p14:creationId xmlns:p14="http://schemas.microsoft.com/office/powerpoint/2010/main" val="404482489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tx1"/>
        </a:solidFill>
        <a:effectLst/>
      </p:bgPr>
    </p:bg>
    <p:spTree>
      <p:nvGrpSpPr>
        <p:cNvPr id="1" name=""/>
        <p:cNvGrpSpPr/>
        <p:nvPr/>
      </p:nvGrpSpPr>
      <p:grpSpPr>
        <a:xfrm>
          <a:off x="0" y="0"/>
          <a:ext cx="0" cy="0"/>
          <a:chOff x="0" y="0"/>
          <a:chExt cx="0" cy="0"/>
        </a:xfrm>
      </p:grpSpPr>
      <p:pic>
        <p:nvPicPr>
          <p:cNvPr id="8" name="Picture 7" descr="A black and white logo&#10;&#10;Description automatically generated">
            <a:extLst>
              <a:ext uri="{FF2B5EF4-FFF2-40B4-BE49-F238E27FC236}">
                <a16:creationId xmlns:a16="http://schemas.microsoft.com/office/drawing/2014/main" id="{5DEEC8ED-F853-1762-E029-32CAE90EDA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45974" y="-1690091"/>
            <a:ext cx="7188200" cy="7188200"/>
          </a:xfrm>
          <a:prstGeom prst="rect">
            <a:avLst/>
          </a:prstGeom>
        </p:spPr>
      </p:pic>
      <p:sp>
        <p:nvSpPr>
          <p:cNvPr id="5" name="Text Placeholder 4">
            <a:extLst>
              <a:ext uri="{FF2B5EF4-FFF2-40B4-BE49-F238E27FC236}">
                <a16:creationId xmlns:a16="http://schemas.microsoft.com/office/drawing/2014/main" id="{F80847DC-7676-2FAD-21A2-3C24B3606A1D}"/>
              </a:ext>
            </a:extLst>
          </p:cNvPr>
          <p:cNvSpPr>
            <a:spLocks noGrp="1"/>
          </p:cNvSpPr>
          <p:nvPr>
            <p:ph type="body" sz="quarter" idx="10"/>
          </p:nvPr>
        </p:nvSpPr>
        <p:spPr>
          <a:xfrm>
            <a:off x="581722" y="1759225"/>
            <a:ext cx="5307447" cy="4803559"/>
          </a:xfrm>
        </p:spPr>
        <p:txBody>
          <a:bodyPr>
            <a:normAutofit/>
          </a:bodyPr>
          <a:lstStyle>
            <a:lvl1pPr marL="342900" indent="-342900">
              <a:lnSpc>
                <a:spcPct val="110000"/>
              </a:lnSpc>
              <a:spcBef>
                <a:spcPts val="200"/>
              </a:spcBef>
              <a:spcAft>
                <a:spcPts val="1000"/>
              </a:spcAft>
              <a:buClr>
                <a:schemeClr val="bg2"/>
              </a:buClr>
              <a:buFont typeface="Wingdings" pitchFamily="2" charset="2"/>
              <a:buChar char="Ø"/>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6" name="Content Placeholder 5">
            <a:extLst>
              <a:ext uri="{FF2B5EF4-FFF2-40B4-BE49-F238E27FC236}">
                <a16:creationId xmlns:a16="http://schemas.microsoft.com/office/drawing/2014/main" id="{81BE4749-B7F2-3593-3CB4-724E584DC3D0}"/>
              </a:ext>
            </a:extLst>
          </p:cNvPr>
          <p:cNvSpPr>
            <a:spLocks noGrp="1"/>
          </p:cNvSpPr>
          <p:nvPr>
            <p:ph sz="quarter" idx="12"/>
          </p:nvPr>
        </p:nvSpPr>
        <p:spPr>
          <a:xfrm>
            <a:off x="6302831" y="783772"/>
            <a:ext cx="5307447" cy="4974016"/>
          </a:xfrm>
        </p:spPr>
        <p:txBody>
          <a:bodyPr>
            <a:normAutofit/>
          </a:bodyPr>
          <a:lstStyle>
            <a:lvl1pPr marL="342900" indent="-342900">
              <a:lnSpc>
                <a:spcPct val="110000"/>
              </a:lnSpc>
              <a:spcBef>
                <a:spcPts val="200"/>
              </a:spcBef>
              <a:spcAft>
                <a:spcPts val="1000"/>
              </a:spcAft>
              <a:buClr>
                <a:schemeClr val="bg2"/>
              </a:buClr>
              <a:buFont typeface="Wingdings" pitchFamily="2" charset="2"/>
              <a:buChar char="Ø"/>
              <a:defRPr sz="2000">
                <a:solidFill>
                  <a:schemeClr val="bg1"/>
                </a:solidFill>
              </a:defRPr>
            </a:lvl1pPr>
          </a:lstStyle>
          <a:p>
            <a:pPr lvl="0"/>
            <a:r>
              <a:rPr lang="en-GB" dirty="0"/>
              <a:t>Click to edit Master text styles</a:t>
            </a:r>
          </a:p>
        </p:txBody>
      </p:sp>
      <p:pic>
        <p:nvPicPr>
          <p:cNvPr id="3" name="Picture 2" descr="A green and black sign&#10;&#10;Description automatically generated">
            <a:extLst>
              <a:ext uri="{FF2B5EF4-FFF2-40B4-BE49-F238E27FC236}">
                <a16:creationId xmlns:a16="http://schemas.microsoft.com/office/drawing/2014/main" id="{3EE5C696-6DCE-6C01-1B05-780669508A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5229" y="443737"/>
            <a:ext cx="3261823" cy="988740"/>
          </a:xfrm>
          <a:prstGeom prst="rect">
            <a:avLst/>
          </a:prstGeom>
        </p:spPr>
      </p:pic>
      <p:pic>
        <p:nvPicPr>
          <p:cNvPr id="2" name="Picture 1">
            <a:extLst>
              <a:ext uri="{FF2B5EF4-FFF2-40B4-BE49-F238E27FC236}">
                <a16:creationId xmlns:a16="http://schemas.microsoft.com/office/drawing/2014/main" id="{DB51835C-399E-4436-358A-A116D6BDDC5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486201" y="5997380"/>
            <a:ext cx="1124077" cy="565404"/>
          </a:xfrm>
          <a:prstGeom prst="rect">
            <a:avLst/>
          </a:prstGeom>
        </p:spPr>
      </p:pic>
    </p:spTree>
    <p:extLst>
      <p:ext uri="{BB962C8B-B14F-4D97-AF65-F5344CB8AC3E}">
        <p14:creationId xmlns:p14="http://schemas.microsoft.com/office/powerpoint/2010/main" val="25545684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tx1"/>
        </a:solidFill>
        <a:effectLst/>
      </p:bgPr>
    </p:bg>
    <p:spTree>
      <p:nvGrpSpPr>
        <p:cNvPr id="1" name=""/>
        <p:cNvGrpSpPr/>
        <p:nvPr/>
      </p:nvGrpSpPr>
      <p:grpSpPr>
        <a:xfrm>
          <a:off x="0" y="0"/>
          <a:ext cx="0" cy="0"/>
          <a:chOff x="0" y="0"/>
          <a:chExt cx="0" cy="0"/>
        </a:xfrm>
      </p:grpSpPr>
      <p:pic>
        <p:nvPicPr>
          <p:cNvPr id="2" name="Picture 1" descr="A black and white logo&#10;&#10;Description automatically generated">
            <a:extLst>
              <a:ext uri="{FF2B5EF4-FFF2-40B4-BE49-F238E27FC236}">
                <a16:creationId xmlns:a16="http://schemas.microsoft.com/office/drawing/2014/main" id="{D5375572-F678-B70E-9281-F109877B4D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45974" y="-1690091"/>
            <a:ext cx="7188200" cy="7188200"/>
          </a:xfrm>
          <a:prstGeom prst="rect">
            <a:avLst/>
          </a:prstGeom>
        </p:spPr>
      </p:pic>
      <p:sp>
        <p:nvSpPr>
          <p:cNvPr id="5" name="Text Placeholder 4">
            <a:extLst>
              <a:ext uri="{FF2B5EF4-FFF2-40B4-BE49-F238E27FC236}">
                <a16:creationId xmlns:a16="http://schemas.microsoft.com/office/drawing/2014/main" id="{F80847DC-7676-2FAD-21A2-3C24B3606A1D}"/>
              </a:ext>
            </a:extLst>
          </p:cNvPr>
          <p:cNvSpPr>
            <a:spLocks noGrp="1"/>
          </p:cNvSpPr>
          <p:nvPr>
            <p:ph type="body" sz="quarter" idx="10"/>
          </p:nvPr>
        </p:nvSpPr>
        <p:spPr>
          <a:xfrm>
            <a:off x="581722" y="1759225"/>
            <a:ext cx="5307447" cy="4803559"/>
          </a:xfrm>
        </p:spPr>
        <p:txBody>
          <a:bodyPr>
            <a:normAutofit/>
          </a:bodyPr>
          <a:lstStyle>
            <a:lvl1pPr marL="342900" indent="-342900">
              <a:lnSpc>
                <a:spcPct val="110000"/>
              </a:lnSpc>
              <a:spcBef>
                <a:spcPts val="200"/>
              </a:spcBef>
              <a:spcAft>
                <a:spcPts val="1000"/>
              </a:spcAft>
              <a:buClr>
                <a:schemeClr val="bg2"/>
              </a:buClr>
              <a:buFont typeface="Wingdings" pitchFamily="2" charset="2"/>
              <a:buChar char="Ø"/>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6" name="Content Placeholder 5">
            <a:extLst>
              <a:ext uri="{FF2B5EF4-FFF2-40B4-BE49-F238E27FC236}">
                <a16:creationId xmlns:a16="http://schemas.microsoft.com/office/drawing/2014/main" id="{81BE4749-B7F2-3593-3CB4-724E584DC3D0}"/>
              </a:ext>
            </a:extLst>
          </p:cNvPr>
          <p:cNvSpPr>
            <a:spLocks noGrp="1"/>
          </p:cNvSpPr>
          <p:nvPr>
            <p:ph sz="quarter" idx="12"/>
          </p:nvPr>
        </p:nvSpPr>
        <p:spPr>
          <a:xfrm>
            <a:off x="6302831" y="783772"/>
            <a:ext cx="5307447" cy="4974016"/>
          </a:xfrm>
        </p:spPr>
        <p:txBody>
          <a:bodyPr>
            <a:normAutofit/>
          </a:bodyPr>
          <a:lstStyle>
            <a:lvl1pPr marL="342900" indent="-342900">
              <a:lnSpc>
                <a:spcPct val="110000"/>
              </a:lnSpc>
              <a:spcBef>
                <a:spcPts val="200"/>
              </a:spcBef>
              <a:spcAft>
                <a:spcPts val="1000"/>
              </a:spcAft>
              <a:buClr>
                <a:schemeClr val="bg2"/>
              </a:buClr>
              <a:buFont typeface="Wingdings" pitchFamily="2" charset="2"/>
              <a:buChar char="Ø"/>
              <a:defRPr sz="2000">
                <a:solidFill>
                  <a:schemeClr val="bg1"/>
                </a:solidFill>
              </a:defRPr>
            </a:lvl1pPr>
          </a:lstStyle>
          <a:p>
            <a:pPr lvl="0"/>
            <a:r>
              <a:rPr lang="en-GB" dirty="0"/>
              <a:t>Click to edit Master text styles</a:t>
            </a:r>
          </a:p>
        </p:txBody>
      </p:sp>
      <p:pic>
        <p:nvPicPr>
          <p:cNvPr id="3" name="Picture 2">
            <a:extLst>
              <a:ext uri="{FF2B5EF4-FFF2-40B4-BE49-F238E27FC236}">
                <a16:creationId xmlns:a16="http://schemas.microsoft.com/office/drawing/2014/main" id="{3EE5C696-6DCE-6C01-1B05-780669508AE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0325" y="443737"/>
            <a:ext cx="3251629" cy="988740"/>
          </a:xfrm>
          <a:prstGeom prst="rect">
            <a:avLst/>
          </a:prstGeom>
        </p:spPr>
      </p:pic>
      <p:pic>
        <p:nvPicPr>
          <p:cNvPr id="4" name="Picture 3">
            <a:extLst>
              <a:ext uri="{FF2B5EF4-FFF2-40B4-BE49-F238E27FC236}">
                <a16:creationId xmlns:a16="http://schemas.microsoft.com/office/drawing/2014/main" id="{3714E0FC-D48F-D379-EC87-1B8A9309551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486201" y="5997380"/>
            <a:ext cx="1124077" cy="565404"/>
          </a:xfrm>
          <a:prstGeom prst="rect">
            <a:avLst/>
          </a:prstGeom>
        </p:spPr>
      </p:pic>
    </p:spTree>
    <p:extLst>
      <p:ext uri="{BB962C8B-B14F-4D97-AF65-F5344CB8AC3E}">
        <p14:creationId xmlns:p14="http://schemas.microsoft.com/office/powerpoint/2010/main" val="125563149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tx1"/>
        </a:solidFill>
        <a:effectLst/>
      </p:bgPr>
    </p:bg>
    <p:spTree>
      <p:nvGrpSpPr>
        <p:cNvPr id="1" name=""/>
        <p:cNvGrpSpPr/>
        <p:nvPr/>
      </p:nvGrpSpPr>
      <p:grpSpPr>
        <a:xfrm>
          <a:off x="0" y="0"/>
          <a:ext cx="0" cy="0"/>
          <a:chOff x="0" y="0"/>
          <a:chExt cx="0" cy="0"/>
        </a:xfrm>
      </p:grpSpPr>
      <p:pic>
        <p:nvPicPr>
          <p:cNvPr id="2" name="Picture 1" descr="A black and white logo&#10;&#10;Description automatically generated">
            <a:extLst>
              <a:ext uri="{FF2B5EF4-FFF2-40B4-BE49-F238E27FC236}">
                <a16:creationId xmlns:a16="http://schemas.microsoft.com/office/drawing/2014/main" id="{7C6640C1-BC5F-8C43-98FE-3BF9DC9870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45974" y="-1690091"/>
            <a:ext cx="7188200" cy="7188200"/>
          </a:xfrm>
          <a:prstGeom prst="rect">
            <a:avLst/>
          </a:prstGeom>
        </p:spPr>
      </p:pic>
      <p:sp>
        <p:nvSpPr>
          <p:cNvPr id="5" name="Text Placeholder 4">
            <a:extLst>
              <a:ext uri="{FF2B5EF4-FFF2-40B4-BE49-F238E27FC236}">
                <a16:creationId xmlns:a16="http://schemas.microsoft.com/office/drawing/2014/main" id="{F80847DC-7676-2FAD-21A2-3C24B3606A1D}"/>
              </a:ext>
            </a:extLst>
          </p:cNvPr>
          <p:cNvSpPr>
            <a:spLocks noGrp="1"/>
          </p:cNvSpPr>
          <p:nvPr>
            <p:ph type="body" sz="quarter" idx="10"/>
          </p:nvPr>
        </p:nvSpPr>
        <p:spPr>
          <a:xfrm>
            <a:off x="581722" y="1759225"/>
            <a:ext cx="5307447" cy="4803559"/>
          </a:xfrm>
        </p:spPr>
        <p:txBody>
          <a:bodyPr>
            <a:normAutofit/>
          </a:bodyPr>
          <a:lstStyle>
            <a:lvl1pPr marL="342900" indent="-342900">
              <a:lnSpc>
                <a:spcPct val="110000"/>
              </a:lnSpc>
              <a:spcBef>
                <a:spcPts val="200"/>
              </a:spcBef>
              <a:spcAft>
                <a:spcPts val="1000"/>
              </a:spcAft>
              <a:buClr>
                <a:schemeClr val="bg2"/>
              </a:buClr>
              <a:buFont typeface="Wingdings" pitchFamily="2" charset="2"/>
              <a:buChar char="Ø"/>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6" name="Content Placeholder 5">
            <a:extLst>
              <a:ext uri="{FF2B5EF4-FFF2-40B4-BE49-F238E27FC236}">
                <a16:creationId xmlns:a16="http://schemas.microsoft.com/office/drawing/2014/main" id="{81BE4749-B7F2-3593-3CB4-724E584DC3D0}"/>
              </a:ext>
            </a:extLst>
          </p:cNvPr>
          <p:cNvSpPr>
            <a:spLocks noGrp="1"/>
          </p:cNvSpPr>
          <p:nvPr>
            <p:ph sz="quarter" idx="12"/>
          </p:nvPr>
        </p:nvSpPr>
        <p:spPr>
          <a:xfrm>
            <a:off x="6302831" y="783772"/>
            <a:ext cx="5307447" cy="4974015"/>
          </a:xfrm>
        </p:spPr>
        <p:txBody>
          <a:bodyPr>
            <a:normAutofit/>
          </a:bodyPr>
          <a:lstStyle>
            <a:lvl1pPr marL="342900" indent="-342900">
              <a:lnSpc>
                <a:spcPct val="110000"/>
              </a:lnSpc>
              <a:spcBef>
                <a:spcPts val="200"/>
              </a:spcBef>
              <a:spcAft>
                <a:spcPts val="1000"/>
              </a:spcAft>
              <a:buClr>
                <a:schemeClr val="bg2"/>
              </a:buClr>
              <a:buFont typeface="Wingdings" pitchFamily="2" charset="2"/>
              <a:buChar char="Ø"/>
              <a:defRPr sz="2000">
                <a:solidFill>
                  <a:schemeClr val="bg1"/>
                </a:solidFill>
              </a:defRPr>
            </a:lvl1pPr>
          </a:lstStyle>
          <a:p>
            <a:pPr lvl="0"/>
            <a:r>
              <a:rPr lang="en-GB" dirty="0"/>
              <a:t>Click to edit Master text styles</a:t>
            </a:r>
          </a:p>
        </p:txBody>
      </p:sp>
      <p:pic>
        <p:nvPicPr>
          <p:cNvPr id="3" name="Picture 2">
            <a:extLst>
              <a:ext uri="{FF2B5EF4-FFF2-40B4-BE49-F238E27FC236}">
                <a16:creationId xmlns:a16="http://schemas.microsoft.com/office/drawing/2014/main" id="{3EE5C696-6DCE-6C01-1B05-780669508AE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0324" y="541164"/>
            <a:ext cx="3525520" cy="1005840"/>
          </a:xfrm>
          <a:prstGeom prst="rect">
            <a:avLst/>
          </a:prstGeom>
        </p:spPr>
      </p:pic>
      <p:pic>
        <p:nvPicPr>
          <p:cNvPr id="4" name="Picture 3">
            <a:extLst>
              <a:ext uri="{FF2B5EF4-FFF2-40B4-BE49-F238E27FC236}">
                <a16:creationId xmlns:a16="http://schemas.microsoft.com/office/drawing/2014/main" id="{954DD408-77C3-76B8-EE52-4879C46AECF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486201" y="5997380"/>
            <a:ext cx="1124077" cy="565404"/>
          </a:xfrm>
          <a:prstGeom prst="rect">
            <a:avLst/>
          </a:prstGeom>
        </p:spPr>
      </p:pic>
    </p:spTree>
    <p:extLst>
      <p:ext uri="{BB962C8B-B14F-4D97-AF65-F5344CB8AC3E}">
        <p14:creationId xmlns:p14="http://schemas.microsoft.com/office/powerpoint/2010/main" val="212924279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tx1"/>
        </a:solidFill>
        <a:effectLst/>
      </p:bgPr>
    </p:bg>
    <p:spTree>
      <p:nvGrpSpPr>
        <p:cNvPr id="1" name=""/>
        <p:cNvGrpSpPr/>
        <p:nvPr/>
      </p:nvGrpSpPr>
      <p:grpSpPr>
        <a:xfrm>
          <a:off x="0" y="0"/>
          <a:ext cx="0" cy="0"/>
          <a:chOff x="0" y="0"/>
          <a:chExt cx="0" cy="0"/>
        </a:xfrm>
      </p:grpSpPr>
      <p:pic>
        <p:nvPicPr>
          <p:cNvPr id="2" name="Picture 1" descr="A black and white logo&#10;&#10;Description automatically generated">
            <a:extLst>
              <a:ext uri="{FF2B5EF4-FFF2-40B4-BE49-F238E27FC236}">
                <a16:creationId xmlns:a16="http://schemas.microsoft.com/office/drawing/2014/main" id="{C9F27EBE-16A9-50E7-27EF-41B57849DA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45974" y="-1690091"/>
            <a:ext cx="7188200" cy="7188200"/>
          </a:xfrm>
          <a:prstGeom prst="rect">
            <a:avLst/>
          </a:prstGeom>
        </p:spPr>
      </p:pic>
      <p:sp>
        <p:nvSpPr>
          <p:cNvPr id="5" name="Text Placeholder 4">
            <a:extLst>
              <a:ext uri="{FF2B5EF4-FFF2-40B4-BE49-F238E27FC236}">
                <a16:creationId xmlns:a16="http://schemas.microsoft.com/office/drawing/2014/main" id="{F80847DC-7676-2FAD-21A2-3C24B3606A1D}"/>
              </a:ext>
            </a:extLst>
          </p:cNvPr>
          <p:cNvSpPr>
            <a:spLocks noGrp="1"/>
          </p:cNvSpPr>
          <p:nvPr>
            <p:ph type="body" sz="quarter" idx="10"/>
          </p:nvPr>
        </p:nvSpPr>
        <p:spPr>
          <a:xfrm>
            <a:off x="581722" y="1759225"/>
            <a:ext cx="5307447" cy="4803559"/>
          </a:xfrm>
        </p:spPr>
        <p:txBody>
          <a:bodyPr>
            <a:normAutofit/>
          </a:bodyPr>
          <a:lstStyle>
            <a:lvl1pPr marL="342900" indent="-342900">
              <a:lnSpc>
                <a:spcPct val="110000"/>
              </a:lnSpc>
              <a:spcBef>
                <a:spcPts val="200"/>
              </a:spcBef>
              <a:spcAft>
                <a:spcPts val="1000"/>
              </a:spcAft>
              <a:buClr>
                <a:schemeClr val="bg2"/>
              </a:buClr>
              <a:buFont typeface="Wingdings" pitchFamily="2" charset="2"/>
              <a:buChar char="Ø"/>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6" name="Content Placeholder 5">
            <a:extLst>
              <a:ext uri="{FF2B5EF4-FFF2-40B4-BE49-F238E27FC236}">
                <a16:creationId xmlns:a16="http://schemas.microsoft.com/office/drawing/2014/main" id="{81BE4749-B7F2-3593-3CB4-724E584DC3D0}"/>
              </a:ext>
            </a:extLst>
          </p:cNvPr>
          <p:cNvSpPr>
            <a:spLocks noGrp="1"/>
          </p:cNvSpPr>
          <p:nvPr>
            <p:ph sz="quarter" idx="12"/>
          </p:nvPr>
        </p:nvSpPr>
        <p:spPr>
          <a:xfrm>
            <a:off x="6302831" y="783772"/>
            <a:ext cx="5307447" cy="4974016"/>
          </a:xfrm>
        </p:spPr>
        <p:txBody>
          <a:bodyPr>
            <a:normAutofit/>
          </a:bodyPr>
          <a:lstStyle>
            <a:lvl1pPr marL="342900" indent="-342900">
              <a:lnSpc>
                <a:spcPct val="110000"/>
              </a:lnSpc>
              <a:spcBef>
                <a:spcPts val="200"/>
              </a:spcBef>
              <a:spcAft>
                <a:spcPts val="1000"/>
              </a:spcAft>
              <a:buClr>
                <a:schemeClr val="bg2"/>
              </a:buClr>
              <a:buFont typeface="Wingdings" pitchFamily="2" charset="2"/>
              <a:buChar char="Ø"/>
              <a:defRPr sz="2000">
                <a:solidFill>
                  <a:schemeClr val="bg1"/>
                </a:solidFill>
              </a:defRPr>
            </a:lvl1pPr>
          </a:lstStyle>
          <a:p>
            <a:pPr lvl="0"/>
            <a:r>
              <a:rPr lang="en-GB" dirty="0"/>
              <a:t>Click to edit Master text styles</a:t>
            </a:r>
          </a:p>
        </p:txBody>
      </p:sp>
      <p:pic>
        <p:nvPicPr>
          <p:cNvPr id="3" name="Picture 2">
            <a:extLst>
              <a:ext uri="{FF2B5EF4-FFF2-40B4-BE49-F238E27FC236}">
                <a16:creationId xmlns:a16="http://schemas.microsoft.com/office/drawing/2014/main" id="{3EE5C696-6DCE-6C01-1B05-780669508AE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0324" y="556083"/>
            <a:ext cx="3931920" cy="914400"/>
          </a:xfrm>
          <a:prstGeom prst="rect">
            <a:avLst/>
          </a:prstGeom>
        </p:spPr>
      </p:pic>
      <p:pic>
        <p:nvPicPr>
          <p:cNvPr id="4" name="Picture 3">
            <a:extLst>
              <a:ext uri="{FF2B5EF4-FFF2-40B4-BE49-F238E27FC236}">
                <a16:creationId xmlns:a16="http://schemas.microsoft.com/office/drawing/2014/main" id="{533A10A1-8026-AF07-C515-6AE0EA4DF92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486201" y="5997380"/>
            <a:ext cx="1124077" cy="565404"/>
          </a:xfrm>
          <a:prstGeom prst="rect">
            <a:avLst/>
          </a:prstGeom>
        </p:spPr>
      </p:pic>
    </p:spTree>
    <p:extLst>
      <p:ext uri="{BB962C8B-B14F-4D97-AF65-F5344CB8AC3E}">
        <p14:creationId xmlns:p14="http://schemas.microsoft.com/office/powerpoint/2010/main" val="79149703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81336A5-0202-E269-00CF-041F1858C298}"/>
              </a:ext>
            </a:extLst>
          </p:cNvPr>
          <p:cNvSpPr>
            <a:spLocks noGrp="1"/>
          </p:cNvSpPr>
          <p:nvPr>
            <p:ph type="ftr" sz="quarter" idx="11"/>
          </p:nvPr>
        </p:nvSpPr>
        <p:spPr>
          <a:xfrm>
            <a:off x="3240827" y="6356350"/>
            <a:ext cx="5710347" cy="365125"/>
          </a:xfrm>
        </p:spPr>
        <p:txBody>
          <a:bodyPr/>
          <a:lstStyle/>
          <a:p>
            <a:endParaRPr lang="en-US" dirty="0"/>
          </a:p>
        </p:txBody>
      </p:sp>
      <p:pic>
        <p:nvPicPr>
          <p:cNvPr id="7" name="Graphic 6">
            <a:extLst>
              <a:ext uri="{FF2B5EF4-FFF2-40B4-BE49-F238E27FC236}">
                <a16:creationId xmlns:a16="http://schemas.microsoft.com/office/drawing/2014/main" id="{1A51AD54-1C1B-B657-AF17-93AA0DADB8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56505" y="1352066"/>
            <a:ext cx="2478990" cy="2619642"/>
          </a:xfrm>
          <a:prstGeom prst="rect">
            <a:avLst/>
          </a:prstGeom>
        </p:spPr>
      </p:pic>
      <p:sp>
        <p:nvSpPr>
          <p:cNvPr id="10" name="Content Placeholder 9">
            <a:extLst>
              <a:ext uri="{FF2B5EF4-FFF2-40B4-BE49-F238E27FC236}">
                <a16:creationId xmlns:a16="http://schemas.microsoft.com/office/drawing/2014/main" id="{6367B399-DAB3-DF34-E82D-F37661A44DA3}"/>
              </a:ext>
            </a:extLst>
          </p:cNvPr>
          <p:cNvSpPr>
            <a:spLocks noGrp="1"/>
          </p:cNvSpPr>
          <p:nvPr>
            <p:ph sz="quarter" idx="13"/>
          </p:nvPr>
        </p:nvSpPr>
        <p:spPr>
          <a:xfrm>
            <a:off x="1968500" y="4710063"/>
            <a:ext cx="8474075" cy="795871"/>
          </a:xfrm>
        </p:spPr>
        <p:txBody>
          <a:bodyPr>
            <a:noAutofit/>
          </a:bodyPr>
          <a:lstStyle>
            <a:lvl1pPr marL="0" indent="0" algn="ctr">
              <a:lnSpc>
                <a:spcPct val="110000"/>
              </a:lnSpc>
              <a:buNone/>
              <a:defRPr sz="1800"/>
            </a:lvl1pPr>
          </a:lstStyle>
          <a:p>
            <a:pPr algn="ctr"/>
            <a:endParaRPr lang="en-AU" dirty="0">
              <a:effectLst/>
              <a:latin typeface="Source Sans Pro" panose="020B0503030403020204" pitchFamily="34" charset="0"/>
            </a:endParaRPr>
          </a:p>
        </p:txBody>
      </p:sp>
    </p:spTree>
    <p:extLst>
      <p:ext uri="{BB962C8B-B14F-4D97-AF65-F5344CB8AC3E}">
        <p14:creationId xmlns:p14="http://schemas.microsoft.com/office/powerpoint/2010/main" val="14224577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A04396-ADF7-2347-9A73-C2397592A5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B931289-CCC7-224D-A358-E30825FA16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30EFE6D7-F685-DF43-93B6-3709C8939A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Lucida Sans" panose="020B0602030504020204" pitchFamily="34" charset="77"/>
              </a:defRPr>
            </a:lvl1pPr>
          </a:lstStyle>
          <a:p>
            <a:fld id="{4D6CFF7C-E31E-1C41-9BE0-6F564DF17E2C}" type="datetimeFigureOut">
              <a:rPr lang="en-US" smtClean="0"/>
              <a:pPr/>
              <a:t>9/1/23</a:t>
            </a:fld>
            <a:endParaRPr lang="en-US"/>
          </a:p>
        </p:txBody>
      </p:sp>
      <p:sp>
        <p:nvSpPr>
          <p:cNvPr id="5" name="Footer Placeholder 4">
            <a:extLst>
              <a:ext uri="{FF2B5EF4-FFF2-40B4-BE49-F238E27FC236}">
                <a16:creationId xmlns:a16="http://schemas.microsoft.com/office/drawing/2014/main" id="{FAA7EEFB-47F9-2241-9127-54295704AE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Lucida Sans" panose="020B0602030504020204" pitchFamily="34" charset="77"/>
              </a:defRPr>
            </a:lvl1pPr>
          </a:lstStyle>
          <a:p>
            <a:endParaRPr lang="en-US" dirty="0"/>
          </a:p>
        </p:txBody>
      </p:sp>
      <p:sp>
        <p:nvSpPr>
          <p:cNvPr id="6" name="Slide Number Placeholder 5">
            <a:extLst>
              <a:ext uri="{FF2B5EF4-FFF2-40B4-BE49-F238E27FC236}">
                <a16:creationId xmlns:a16="http://schemas.microsoft.com/office/drawing/2014/main" id="{B935071B-D90A-244D-BB90-D18179E696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Lucida Sans" panose="020B0602030504020204" pitchFamily="34" charset="77"/>
              </a:defRPr>
            </a:lvl1pPr>
          </a:lstStyle>
          <a:p>
            <a:fld id="{972642A7-A087-7640-8AEC-184E7FE63AAA}" type="slidenum">
              <a:rPr lang="en-US" smtClean="0"/>
              <a:pPr/>
              <a:t>‹#›</a:t>
            </a:fld>
            <a:endParaRPr lang="en-US"/>
          </a:p>
        </p:txBody>
      </p:sp>
    </p:spTree>
    <p:extLst>
      <p:ext uri="{BB962C8B-B14F-4D97-AF65-F5344CB8AC3E}">
        <p14:creationId xmlns:p14="http://schemas.microsoft.com/office/powerpoint/2010/main" val="2486189316"/>
      </p:ext>
    </p:extLst>
  </p:cSld>
  <p:clrMap bg1="lt1" tx1="dk1" bg2="lt2" tx2="dk2" accent1="accent1" accent2="accent2" accent3="accent3" accent4="accent4" accent5="accent5" accent6="accent6" hlink="hlink" folHlink="folHlink"/>
  <p:sldLayoutIdLst>
    <p:sldLayoutId id="2147483670" r:id="rId1"/>
    <p:sldLayoutId id="2147483678" r:id="rId2"/>
    <p:sldLayoutId id="2147483672" r:id="rId3"/>
    <p:sldLayoutId id="2147483673" r:id="rId4"/>
    <p:sldLayoutId id="2147483674" r:id="rId5"/>
    <p:sldLayoutId id="2147483675" r:id="rId6"/>
    <p:sldLayoutId id="2147483676" r:id="rId7"/>
    <p:sldLayoutId id="2147483677" r:id="rId8"/>
  </p:sldLayoutIdLst>
  <p:txStyles>
    <p:titleStyle>
      <a:lvl1pPr algn="l" defTabSz="914400" rtl="0" eaLnBrk="1" latinLnBrk="0" hangingPunct="1">
        <a:lnSpc>
          <a:spcPct val="90000"/>
        </a:lnSpc>
        <a:spcBef>
          <a:spcPct val="0"/>
        </a:spcBef>
        <a:buNone/>
        <a:defRPr sz="4400" kern="1200">
          <a:solidFill>
            <a:schemeClr val="tx1"/>
          </a:solidFill>
          <a:latin typeface="Lucida Sans" panose="020B0602030504020204" pitchFamily="34"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Lucida Sans" panose="020B0602030504020204" pitchFamily="34" charset="77"/>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Lucida Sans" panose="020B0602030504020204" pitchFamily="34" charset="77"/>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Lucida Sans" panose="020B0602030504020204" pitchFamily="34" charset="77"/>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Lucida Sans" panose="020B0602030504020204" pitchFamily="34" charset="77"/>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Lucida Sans" panose="020B0602030504020204"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75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3A4C2EC-6423-9F2D-9621-F4478E05C25B}"/>
              </a:ext>
            </a:extLst>
          </p:cNvPr>
          <p:cNvSpPr>
            <a:spLocks noGrp="1"/>
          </p:cNvSpPr>
          <p:nvPr>
            <p:ph type="body" sz="quarter" idx="10"/>
          </p:nvPr>
        </p:nvSpPr>
        <p:spPr/>
        <p:txBody>
          <a:bodyPr>
            <a:normAutofit/>
          </a:bodyPr>
          <a:lstStyle/>
          <a:p>
            <a:pPr marL="0" indent="0">
              <a:buNone/>
            </a:pPr>
            <a:r>
              <a:rPr lang="en-AU" b="1" dirty="0">
                <a:solidFill>
                  <a:srgbClr val="002C5B"/>
                </a:solidFill>
                <a:effectLst/>
                <a:latin typeface="Source Sans Pro" panose="020B0503030403020204" pitchFamily="34" charset="0"/>
              </a:rPr>
              <a:t>Re-read the reflection on Justice. Consider reading it aloud and pausing briefly at a significant word or phrase. </a:t>
            </a:r>
          </a:p>
          <a:p>
            <a:r>
              <a:rPr lang="en-AU" dirty="0">
                <a:solidFill>
                  <a:srgbClr val="002C5B"/>
                </a:solidFill>
                <a:effectLst/>
                <a:latin typeface="Source Sans Pro" panose="020B0503030403020204" pitchFamily="34" charset="0"/>
              </a:rPr>
              <a:t>In what ways do the scripture passages and the words of Catherine McAuley and Pope Francis included in this reflection challenge you to a deeper understanding of justice?</a:t>
            </a:r>
          </a:p>
          <a:p>
            <a:pPr marL="0" indent="0">
              <a:buNone/>
            </a:pPr>
            <a:endParaRPr lang="en-AU" dirty="0">
              <a:solidFill>
                <a:srgbClr val="002C5B"/>
              </a:solidFill>
              <a:effectLst/>
              <a:latin typeface="Source Sans Pro" panose="020B0503030403020204" pitchFamily="34" charset="0"/>
            </a:endParaRPr>
          </a:p>
        </p:txBody>
      </p:sp>
      <p:sp>
        <p:nvSpPr>
          <p:cNvPr id="5" name="Content Placeholder 4">
            <a:extLst>
              <a:ext uri="{FF2B5EF4-FFF2-40B4-BE49-F238E27FC236}">
                <a16:creationId xmlns:a16="http://schemas.microsoft.com/office/drawing/2014/main" id="{65F4A860-5572-B5ED-E0AC-A45F43A4BD6D}"/>
              </a:ext>
            </a:extLst>
          </p:cNvPr>
          <p:cNvSpPr>
            <a:spLocks noGrp="1"/>
          </p:cNvSpPr>
          <p:nvPr>
            <p:ph sz="quarter" idx="12"/>
          </p:nvPr>
        </p:nvSpPr>
        <p:spPr/>
        <p:txBody>
          <a:bodyPr/>
          <a:lstStyle/>
          <a:p>
            <a:pPr marL="0" indent="0">
              <a:buNone/>
            </a:pPr>
            <a:r>
              <a:rPr lang="en-AU" dirty="0">
                <a:solidFill>
                  <a:srgbClr val="002C5B"/>
                </a:solidFill>
                <a:effectLst/>
                <a:latin typeface="Source Sans Pro" panose="020B0503030403020204" pitchFamily="34" charset="0"/>
              </a:rPr>
              <a:t>You are invited to read the following texts:</a:t>
            </a:r>
          </a:p>
          <a:p>
            <a:pPr marL="0" indent="0">
              <a:buNone/>
            </a:pPr>
            <a:r>
              <a:rPr lang="en-AU" dirty="0">
                <a:solidFill>
                  <a:srgbClr val="002C5B"/>
                </a:solidFill>
                <a:effectLst/>
                <a:latin typeface="Source Sans Pro" panose="020B0503030403020204" pitchFamily="34" charset="0"/>
              </a:rPr>
              <a:t>Isaiah 58:6-8a</a:t>
            </a:r>
          </a:p>
          <a:p>
            <a:pPr marL="0" indent="0">
              <a:buNone/>
            </a:pPr>
            <a:r>
              <a:rPr lang="en-AU" dirty="0">
                <a:solidFill>
                  <a:srgbClr val="002C5B"/>
                </a:solidFill>
                <a:effectLst/>
                <a:latin typeface="Source Sans Pro" panose="020B0503030403020204" pitchFamily="34" charset="0"/>
              </a:rPr>
              <a:t>Luke 4:16-21</a:t>
            </a:r>
          </a:p>
          <a:p>
            <a:pPr marL="0" indent="0">
              <a:buNone/>
            </a:pPr>
            <a:r>
              <a:rPr lang="en-AU" dirty="0">
                <a:solidFill>
                  <a:srgbClr val="002C5B"/>
                </a:solidFill>
                <a:effectLst/>
                <a:latin typeface="Source Sans Pro" panose="020B0503030403020204" pitchFamily="34" charset="0"/>
              </a:rPr>
              <a:t>The call to justice for all people and for our vulnerable earth community is a recurring theme. </a:t>
            </a:r>
          </a:p>
          <a:p>
            <a:r>
              <a:rPr lang="en-AU" dirty="0">
                <a:solidFill>
                  <a:srgbClr val="002C5B"/>
                </a:solidFill>
                <a:effectLst/>
                <a:latin typeface="Source Sans Pro" panose="020B0503030403020204" pitchFamily="34" charset="0"/>
              </a:rPr>
              <a:t>What call is coming to you as you ponder these extracts?</a:t>
            </a:r>
          </a:p>
          <a:p>
            <a:pPr marL="0" indent="0">
              <a:buNone/>
            </a:pPr>
            <a:endParaRPr lang="en-AU" dirty="0">
              <a:solidFill>
                <a:srgbClr val="002C5B"/>
              </a:solidFill>
              <a:effectLst/>
              <a:latin typeface="Source Sans Pro" panose="020B0503030403020204" pitchFamily="34" charset="0"/>
            </a:endParaRPr>
          </a:p>
        </p:txBody>
      </p:sp>
    </p:spTree>
    <p:extLst>
      <p:ext uri="{BB962C8B-B14F-4D97-AF65-F5344CB8AC3E}">
        <p14:creationId xmlns:p14="http://schemas.microsoft.com/office/powerpoint/2010/main" val="336105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C8F0AC1-88B0-4DE3-D182-7C488179A6DC}"/>
              </a:ext>
            </a:extLst>
          </p:cNvPr>
          <p:cNvSpPr>
            <a:spLocks noGrp="1"/>
          </p:cNvSpPr>
          <p:nvPr>
            <p:ph type="body" sz="quarter" idx="10"/>
          </p:nvPr>
        </p:nvSpPr>
        <p:spPr>
          <a:xfrm>
            <a:off x="581722" y="1759225"/>
            <a:ext cx="5307447" cy="4803559"/>
          </a:xfrm>
        </p:spPr>
        <p:txBody>
          <a:bodyPr>
            <a:normAutofit/>
          </a:bodyPr>
          <a:lstStyle/>
          <a:p>
            <a:pPr marL="0" indent="0">
              <a:buNone/>
            </a:pPr>
            <a:r>
              <a:rPr lang="en-AU" b="1" dirty="0">
                <a:solidFill>
                  <a:srgbClr val="002C5B"/>
                </a:solidFill>
                <a:effectLst/>
                <a:latin typeface="Source Sans Pro" panose="020B0503030403020204" pitchFamily="34" charset="0"/>
              </a:rPr>
              <a:t>Justice is the basis of being in ‘right relationship’ with all who share our common home. Reflect on your daily interactions and the systems which operate in your workplace or ministry. </a:t>
            </a:r>
          </a:p>
          <a:p>
            <a:r>
              <a:rPr lang="en-AU" dirty="0">
                <a:solidFill>
                  <a:srgbClr val="002C5B"/>
                </a:solidFill>
                <a:effectLst/>
                <a:latin typeface="Source Sans Pro" panose="020B0503030403020204" pitchFamily="34" charset="0"/>
              </a:rPr>
              <a:t>In what ways is justice a hallmark of your interactions and of the systems within which you work? </a:t>
            </a:r>
          </a:p>
          <a:p>
            <a:endParaRPr lang="en-US" dirty="0"/>
          </a:p>
        </p:txBody>
      </p:sp>
      <p:sp>
        <p:nvSpPr>
          <p:cNvPr id="3" name="Content Placeholder 2">
            <a:extLst>
              <a:ext uri="{FF2B5EF4-FFF2-40B4-BE49-F238E27FC236}">
                <a16:creationId xmlns:a16="http://schemas.microsoft.com/office/drawing/2014/main" id="{3199A775-050F-6553-1505-41942BCBE6A7}"/>
              </a:ext>
            </a:extLst>
          </p:cNvPr>
          <p:cNvSpPr>
            <a:spLocks noGrp="1"/>
          </p:cNvSpPr>
          <p:nvPr>
            <p:ph sz="quarter" idx="12"/>
          </p:nvPr>
        </p:nvSpPr>
        <p:spPr/>
        <p:txBody>
          <a:bodyPr/>
          <a:lstStyle/>
          <a:p>
            <a:r>
              <a:rPr lang="en-AU" dirty="0">
                <a:solidFill>
                  <a:srgbClr val="002C5B"/>
                </a:solidFill>
                <a:effectLst/>
                <a:latin typeface="Source Sans Pro" panose="020B0503030403020204" pitchFamily="34" charset="0"/>
              </a:rPr>
              <a:t>How would you go about ensuring that justice is a strong component of your workplace culture?</a:t>
            </a:r>
          </a:p>
          <a:p>
            <a:r>
              <a:rPr lang="en-AU" dirty="0">
                <a:solidFill>
                  <a:srgbClr val="002C5B"/>
                </a:solidFill>
                <a:effectLst/>
                <a:latin typeface="Source Sans Pro" panose="020B0503030403020204" pitchFamily="34" charset="0"/>
              </a:rPr>
              <a:t>How could you use your skills, knowledge and influence to advocate consistently for justice?</a:t>
            </a:r>
          </a:p>
          <a:p>
            <a:endParaRPr lang="en-US" dirty="0"/>
          </a:p>
        </p:txBody>
      </p:sp>
      <p:pic>
        <p:nvPicPr>
          <p:cNvPr id="5" name="Picture 4">
            <a:extLst>
              <a:ext uri="{FF2B5EF4-FFF2-40B4-BE49-F238E27FC236}">
                <a16:creationId xmlns:a16="http://schemas.microsoft.com/office/drawing/2014/main" id="{05D5EB57-8A33-5046-1105-7E58964F17E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695665" y="3429000"/>
            <a:ext cx="2830870" cy="2830870"/>
          </a:xfrm>
          <a:prstGeom prst="rect">
            <a:avLst/>
          </a:prstGeom>
        </p:spPr>
      </p:pic>
    </p:spTree>
    <p:extLst>
      <p:ext uri="{BB962C8B-B14F-4D97-AF65-F5344CB8AC3E}">
        <p14:creationId xmlns:p14="http://schemas.microsoft.com/office/powerpoint/2010/main" val="428380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E8C53E-CE8C-E486-85E0-D024B1EF80C4}"/>
              </a:ext>
            </a:extLst>
          </p:cNvPr>
          <p:cNvSpPr>
            <a:spLocks noGrp="1"/>
          </p:cNvSpPr>
          <p:nvPr>
            <p:ph type="body" sz="quarter" idx="10"/>
          </p:nvPr>
        </p:nvSpPr>
        <p:spPr>
          <a:xfrm>
            <a:off x="581723" y="1759225"/>
            <a:ext cx="5061994" cy="4803559"/>
          </a:xfrm>
        </p:spPr>
        <p:txBody>
          <a:bodyPr>
            <a:normAutofit/>
          </a:bodyPr>
          <a:lstStyle/>
          <a:p>
            <a:pPr marL="0" indent="0">
              <a:buNone/>
            </a:pPr>
            <a:r>
              <a:rPr lang="en-AU" b="1" dirty="0">
                <a:solidFill>
                  <a:srgbClr val="002C5B"/>
                </a:solidFill>
                <a:effectLst/>
                <a:latin typeface="Source Sans Pro" panose="020B0503030403020204" pitchFamily="34" charset="0"/>
              </a:rPr>
              <a:t>Think about the founders of your organisation. Their dreams, their vision and passion for mercy and justice are the foundations on which you and your ministry colleagues continue to build. </a:t>
            </a:r>
          </a:p>
          <a:p>
            <a:pPr marL="0" indent="0">
              <a:buNone/>
            </a:pPr>
            <a:r>
              <a:rPr lang="en-AU" dirty="0">
                <a:solidFill>
                  <a:srgbClr val="002C5B"/>
                </a:solidFill>
                <a:effectLst/>
                <a:latin typeface="Source Sans Pro" panose="020B0503030403020204" pitchFamily="34" charset="0"/>
              </a:rPr>
              <a:t>Imagine Catherine McAuley or another founder is accompanying you on a walk around your workplace and ministry. The conversation turns to justice issues in Australia, especially in its laws and systems.</a:t>
            </a:r>
          </a:p>
          <a:p>
            <a:pPr marL="0" indent="0">
              <a:buNone/>
            </a:pPr>
            <a:endParaRPr lang="en-US" dirty="0"/>
          </a:p>
        </p:txBody>
      </p:sp>
      <p:sp>
        <p:nvSpPr>
          <p:cNvPr id="3" name="Content Placeholder 2">
            <a:extLst>
              <a:ext uri="{FF2B5EF4-FFF2-40B4-BE49-F238E27FC236}">
                <a16:creationId xmlns:a16="http://schemas.microsoft.com/office/drawing/2014/main" id="{E0CB271E-F5FD-987B-DB66-2E1FE6B02CE3}"/>
              </a:ext>
            </a:extLst>
          </p:cNvPr>
          <p:cNvSpPr>
            <a:spLocks noGrp="1"/>
          </p:cNvSpPr>
          <p:nvPr>
            <p:ph sz="quarter" idx="12"/>
          </p:nvPr>
        </p:nvSpPr>
        <p:spPr/>
        <p:txBody>
          <a:bodyPr/>
          <a:lstStyle/>
          <a:p>
            <a:r>
              <a:rPr lang="en-AU" dirty="0">
                <a:solidFill>
                  <a:srgbClr val="002C5B"/>
                </a:solidFill>
                <a:effectLst/>
                <a:latin typeface="Source Sans Pro" panose="020B0503030403020204" pitchFamily="34" charset="0"/>
              </a:rPr>
              <a:t>What examples would you share about justice being ‘alive and well’? What ongoing struggles for justice would you identify, especially for the most vulnerable?</a:t>
            </a:r>
          </a:p>
          <a:p>
            <a:r>
              <a:rPr lang="en-AU" dirty="0">
                <a:solidFill>
                  <a:srgbClr val="002C5B"/>
                </a:solidFill>
                <a:effectLst/>
                <a:latin typeface="Source Sans Pro" panose="020B0503030403020204" pitchFamily="34" charset="0"/>
              </a:rPr>
              <a:t>What do you hear them saying to you about continuing the dream for a better future, one where justice is a reality for all who share our common home?</a:t>
            </a:r>
          </a:p>
          <a:p>
            <a:endParaRPr lang="en-US" dirty="0"/>
          </a:p>
        </p:txBody>
      </p:sp>
    </p:spTree>
    <p:extLst>
      <p:ext uri="{BB962C8B-B14F-4D97-AF65-F5344CB8AC3E}">
        <p14:creationId xmlns:p14="http://schemas.microsoft.com/office/powerpoint/2010/main" val="62902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7C821F8-51BD-78D5-A143-8E69DC677D9C}"/>
              </a:ext>
            </a:extLst>
          </p:cNvPr>
          <p:cNvSpPr>
            <a:spLocks noGrp="1"/>
          </p:cNvSpPr>
          <p:nvPr>
            <p:ph sz="quarter" idx="13"/>
          </p:nvPr>
        </p:nvSpPr>
        <p:spPr/>
        <p:txBody>
          <a:bodyPr/>
          <a:lstStyle/>
          <a:p>
            <a:pPr algn="ctr"/>
            <a:r>
              <a:rPr lang="en-AU" dirty="0">
                <a:effectLst/>
                <a:latin typeface="Source Sans Pro" panose="020B0503030403020204" pitchFamily="34" charset="0"/>
              </a:rPr>
              <a:t>We respectfully acknowledge all </a:t>
            </a:r>
            <a:r>
              <a:rPr lang="en-AU" b="1" i="1" dirty="0">
                <a:solidFill>
                  <a:srgbClr val="002C5B"/>
                </a:solidFill>
                <a:effectLst/>
                <a:latin typeface="Source Sans Pro" panose="020B0503030403020204" pitchFamily="34" charset="0"/>
              </a:rPr>
              <a:t>First Nations Peoples</a:t>
            </a:r>
            <a:r>
              <a:rPr lang="en-AU" dirty="0">
                <a:effectLst/>
                <a:latin typeface="Source Sans Pro" panose="020B0503030403020204" pitchFamily="34" charset="0"/>
              </a:rPr>
              <a:t>, </a:t>
            </a:r>
            <a:br>
              <a:rPr lang="en-AU" dirty="0">
                <a:effectLst/>
                <a:latin typeface="Source Sans Pro" panose="020B0503030403020204" pitchFamily="34" charset="0"/>
              </a:rPr>
            </a:br>
            <a:r>
              <a:rPr lang="en-AU" dirty="0">
                <a:effectLst/>
                <a:latin typeface="Source Sans Pro" panose="020B0503030403020204" pitchFamily="34" charset="0"/>
              </a:rPr>
              <a:t>especially those on whose lands we engage in ministry.</a:t>
            </a:r>
          </a:p>
          <a:p>
            <a:pPr algn="ctr"/>
            <a:endParaRPr lang="en-US" dirty="0"/>
          </a:p>
        </p:txBody>
      </p:sp>
      <p:sp>
        <p:nvSpPr>
          <p:cNvPr id="6" name="TextBox 5">
            <a:extLst>
              <a:ext uri="{FF2B5EF4-FFF2-40B4-BE49-F238E27FC236}">
                <a16:creationId xmlns:a16="http://schemas.microsoft.com/office/drawing/2014/main" id="{711D2B86-AECB-9620-2BD7-82AED3D2308D}"/>
              </a:ext>
            </a:extLst>
          </p:cNvPr>
          <p:cNvSpPr txBox="1"/>
          <p:nvPr/>
        </p:nvSpPr>
        <p:spPr>
          <a:xfrm>
            <a:off x="3456878" y="6211669"/>
            <a:ext cx="5278244" cy="646331"/>
          </a:xfrm>
          <a:prstGeom prst="rect">
            <a:avLst/>
          </a:prstGeom>
          <a:noFill/>
        </p:spPr>
        <p:txBody>
          <a:bodyPr wrap="square" rtlCol="0">
            <a:spAutoFit/>
          </a:bodyPr>
          <a:lstStyle/>
          <a:p>
            <a:pPr algn="ctr"/>
            <a:r>
              <a:rPr lang="en-AU" sz="1200" dirty="0">
                <a:solidFill>
                  <a:srgbClr val="002C5B"/>
                </a:solidFill>
                <a:latin typeface="Source Sans Pro" panose="020B0503030403020204" pitchFamily="34" charset="0"/>
              </a:rPr>
              <a:t>© Mercy Ministry Companions   |   </a:t>
            </a:r>
            <a:r>
              <a:rPr lang="en-AU" sz="1200" dirty="0" err="1">
                <a:solidFill>
                  <a:srgbClr val="002C5B"/>
                </a:solidFill>
                <a:latin typeface="Source Sans Pro" panose="020B0503030403020204" pitchFamily="34" charset="0"/>
              </a:rPr>
              <a:t>www.mercyministrycompanions.org.au</a:t>
            </a:r>
            <a:endParaRPr lang="en-AU" sz="1200" dirty="0">
              <a:solidFill>
                <a:srgbClr val="002C5B"/>
              </a:solidFill>
              <a:latin typeface="Source Sans Pro" panose="020B0503030403020204" pitchFamily="34" charset="0"/>
            </a:endParaRPr>
          </a:p>
          <a:p>
            <a:pPr algn="ctr"/>
            <a:endParaRPr lang="en-US" sz="1200" dirty="0"/>
          </a:p>
          <a:p>
            <a:pPr algn="ctr"/>
            <a:endParaRPr lang="en-US" sz="1200" dirty="0"/>
          </a:p>
        </p:txBody>
      </p:sp>
    </p:spTree>
    <p:extLst>
      <p:ext uri="{BB962C8B-B14F-4D97-AF65-F5344CB8AC3E}">
        <p14:creationId xmlns:p14="http://schemas.microsoft.com/office/powerpoint/2010/main" val="87519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B52B7D0-F5BA-7373-22A1-783DCB1415AA}"/>
              </a:ext>
            </a:extLst>
          </p:cNvPr>
          <p:cNvPicPr>
            <a:picLocks noChangeAspect="1"/>
          </p:cNvPicPr>
          <p:nvPr/>
        </p:nvPicPr>
        <p:blipFill>
          <a:blip r:embed="rId2"/>
          <a:srcRect/>
          <a:stretch/>
        </p:blipFill>
        <p:spPr>
          <a:xfrm>
            <a:off x="0" y="0"/>
            <a:ext cx="5080000" cy="2286000"/>
          </a:xfrm>
          <a:prstGeom prst="rect">
            <a:avLst/>
          </a:prstGeom>
        </p:spPr>
      </p:pic>
      <p:sp>
        <p:nvSpPr>
          <p:cNvPr id="2" name="Text Placeholder 1">
            <a:extLst>
              <a:ext uri="{FF2B5EF4-FFF2-40B4-BE49-F238E27FC236}">
                <a16:creationId xmlns:a16="http://schemas.microsoft.com/office/drawing/2014/main" id="{BFA6DD4B-7EAF-93F6-14E6-0A5AC2C31C5D}"/>
              </a:ext>
            </a:extLst>
          </p:cNvPr>
          <p:cNvSpPr>
            <a:spLocks noGrp="1"/>
          </p:cNvSpPr>
          <p:nvPr>
            <p:ph type="body" sz="quarter" idx="10"/>
          </p:nvPr>
        </p:nvSpPr>
        <p:spPr>
          <a:xfrm>
            <a:off x="581025" y="2503488"/>
            <a:ext cx="7925021" cy="3886200"/>
          </a:xfrm>
        </p:spPr>
        <p:txBody>
          <a:bodyPr>
            <a:normAutofit/>
          </a:bodyPr>
          <a:lstStyle/>
          <a:p>
            <a:r>
              <a:rPr lang="en-AU" sz="3000" dirty="0"/>
              <a:t>In 2016, Pope Francis declared Care for our Common Home a new work of mercy, one that requires “simple daily gestures which break with the logic of violence, exploitation and selfishness” and “makes itself felt in every action that seeks to build a better world”. </a:t>
            </a:r>
          </a:p>
          <a:p>
            <a:endParaRPr lang="en-US" sz="2800" dirty="0"/>
          </a:p>
        </p:txBody>
      </p:sp>
    </p:spTree>
    <p:extLst>
      <p:ext uri="{BB962C8B-B14F-4D97-AF65-F5344CB8AC3E}">
        <p14:creationId xmlns:p14="http://schemas.microsoft.com/office/powerpoint/2010/main" val="160578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A6DD4B-7EAF-93F6-14E6-0A5AC2C31C5D}"/>
              </a:ext>
            </a:extLst>
          </p:cNvPr>
          <p:cNvSpPr>
            <a:spLocks noGrp="1"/>
          </p:cNvSpPr>
          <p:nvPr>
            <p:ph type="body" sz="quarter" idx="10"/>
          </p:nvPr>
        </p:nvSpPr>
        <p:spPr>
          <a:xfrm>
            <a:off x="581722" y="783771"/>
            <a:ext cx="5307447" cy="4843531"/>
          </a:xfrm>
        </p:spPr>
        <p:txBody>
          <a:bodyPr>
            <a:normAutofit/>
          </a:bodyPr>
          <a:lstStyle/>
          <a:p>
            <a:r>
              <a:rPr lang="en-AU" dirty="0"/>
              <a:t>Francis’ call to counter all forms of violence and exploitation and to act in ways that lead to flourishing of life is fundamentally a call to justice which envelops both the concepts of systemic or structural justice and right relationships. </a:t>
            </a:r>
            <a:endParaRPr lang="en-US" dirty="0"/>
          </a:p>
        </p:txBody>
      </p:sp>
      <p:sp>
        <p:nvSpPr>
          <p:cNvPr id="6" name="Content Placeholder 5">
            <a:extLst>
              <a:ext uri="{FF2B5EF4-FFF2-40B4-BE49-F238E27FC236}">
                <a16:creationId xmlns:a16="http://schemas.microsoft.com/office/drawing/2014/main" id="{3DDA844E-8948-3487-B9DF-EB680E326E80}"/>
              </a:ext>
            </a:extLst>
          </p:cNvPr>
          <p:cNvSpPr>
            <a:spLocks noGrp="1"/>
          </p:cNvSpPr>
          <p:nvPr>
            <p:ph sz="quarter" idx="12"/>
          </p:nvPr>
        </p:nvSpPr>
        <p:spPr/>
        <p:txBody>
          <a:bodyPr/>
          <a:lstStyle/>
          <a:p>
            <a:r>
              <a:rPr lang="en-AU" dirty="0"/>
              <a:t>Furthermore, in his encyclical, </a:t>
            </a:r>
            <a:r>
              <a:rPr lang="en-AU" dirty="0" err="1"/>
              <a:t>Laudato</a:t>
            </a:r>
            <a:r>
              <a:rPr lang="en-AU" dirty="0"/>
              <a:t> Si’, Francis challenges </a:t>
            </a:r>
            <a:br>
              <a:rPr lang="en-AU" dirty="0"/>
            </a:br>
            <a:r>
              <a:rPr lang="en-AU" dirty="0"/>
              <a:t>us to recognise the inter-connectedness of all creation </a:t>
            </a:r>
            <a:br>
              <a:rPr lang="en-AU" dirty="0"/>
            </a:br>
            <a:r>
              <a:rPr lang="en-AU" dirty="0"/>
              <a:t>and to understand that justice is concerned with the welfare of all the Earth community, including Earth itself.</a:t>
            </a:r>
          </a:p>
          <a:p>
            <a:endParaRPr lang="en-US" dirty="0"/>
          </a:p>
        </p:txBody>
      </p:sp>
    </p:spTree>
    <p:extLst>
      <p:ext uri="{BB962C8B-B14F-4D97-AF65-F5344CB8AC3E}">
        <p14:creationId xmlns:p14="http://schemas.microsoft.com/office/powerpoint/2010/main" val="240071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A6DD4B-7EAF-93F6-14E6-0A5AC2C31C5D}"/>
              </a:ext>
            </a:extLst>
          </p:cNvPr>
          <p:cNvSpPr>
            <a:spLocks noGrp="1"/>
          </p:cNvSpPr>
          <p:nvPr>
            <p:ph type="body" sz="quarter" idx="10"/>
          </p:nvPr>
        </p:nvSpPr>
        <p:spPr>
          <a:xfrm>
            <a:off x="581722" y="783771"/>
            <a:ext cx="5307447" cy="4843531"/>
          </a:xfrm>
        </p:spPr>
        <p:txBody>
          <a:bodyPr>
            <a:normAutofit/>
          </a:bodyPr>
          <a:lstStyle/>
          <a:p>
            <a:r>
              <a:rPr lang="en-AU" dirty="0"/>
              <a:t>Justice for the most vulnerable was a frequent message in the prophetic tradition of Israel. For example, Isaiah urges his hearers to “seek justice, rescue the oppressed, defend the orphan, plead for the widow” (Isaiah 1:17). </a:t>
            </a:r>
            <a:endParaRPr lang="en-US" dirty="0"/>
          </a:p>
        </p:txBody>
      </p:sp>
      <p:sp>
        <p:nvSpPr>
          <p:cNvPr id="11" name="Content Placeholder 10">
            <a:extLst>
              <a:ext uri="{FF2B5EF4-FFF2-40B4-BE49-F238E27FC236}">
                <a16:creationId xmlns:a16="http://schemas.microsoft.com/office/drawing/2014/main" id="{8707BC72-E623-33DC-FABF-63C5285BF216}"/>
              </a:ext>
            </a:extLst>
          </p:cNvPr>
          <p:cNvSpPr>
            <a:spLocks noGrp="1"/>
          </p:cNvSpPr>
          <p:nvPr>
            <p:ph sz="quarter" idx="12"/>
          </p:nvPr>
        </p:nvSpPr>
        <p:spPr/>
        <p:txBody>
          <a:bodyPr/>
          <a:lstStyle/>
          <a:p>
            <a:r>
              <a:rPr lang="en-AU" dirty="0"/>
              <a:t>Why highlight orphans and widows? In the patriarchal structure of that time, widows and orphans fell through the cracks in the system, making them extremely vulnerable. </a:t>
            </a:r>
          </a:p>
          <a:p>
            <a:endParaRPr lang="en-US" dirty="0"/>
          </a:p>
        </p:txBody>
      </p:sp>
      <p:pic>
        <p:nvPicPr>
          <p:cNvPr id="13" name="Picture 12" descr="A plant growing through a crack&#10;&#10;Description automatically generated">
            <a:extLst>
              <a:ext uri="{FF2B5EF4-FFF2-40B4-BE49-F238E27FC236}">
                <a16:creationId xmlns:a16="http://schemas.microsoft.com/office/drawing/2014/main" id="{38CD1ECF-A04A-2C4A-41AE-38585601B647}"/>
              </a:ext>
            </a:extLst>
          </p:cNvPr>
          <p:cNvPicPr>
            <a:picLocks noChangeAspect="1"/>
          </p:cNvPicPr>
          <p:nvPr/>
        </p:nvPicPr>
        <p:blipFill>
          <a:blip r:embed="rId3"/>
          <a:stretch>
            <a:fillRect/>
          </a:stretch>
        </p:blipFill>
        <p:spPr>
          <a:xfrm>
            <a:off x="0" y="4434840"/>
            <a:ext cx="5384800" cy="2423160"/>
          </a:xfrm>
          <a:prstGeom prst="rect">
            <a:avLst/>
          </a:prstGeom>
        </p:spPr>
      </p:pic>
    </p:spTree>
    <p:extLst>
      <p:ext uri="{BB962C8B-B14F-4D97-AF65-F5344CB8AC3E}">
        <p14:creationId xmlns:p14="http://schemas.microsoft.com/office/powerpoint/2010/main" val="6592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A6DD4B-7EAF-93F6-14E6-0A5AC2C31C5D}"/>
              </a:ext>
            </a:extLst>
          </p:cNvPr>
          <p:cNvSpPr>
            <a:spLocks noGrp="1"/>
          </p:cNvSpPr>
          <p:nvPr>
            <p:ph type="body" sz="quarter" idx="10"/>
          </p:nvPr>
        </p:nvSpPr>
        <p:spPr>
          <a:xfrm>
            <a:off x="581722" y="783771"/>
            <a:ext cx="5307447" cy="4843531"/>
          </a:xfrm>
        </p:spPr>
        <p:txBody>
          <a:bodyPr>
            <a:normAutofit fontScale="92500"/>
          </a:bodyPr>
          <a:lstStyle/>
          <a:p>
            <a:r>
              <a:rPr lang="en-AU" dirty="0"/>
              <a:t>Jesus begins his ministry, according to Luke, by drawing on the prophetic tradition and announcing that his mission will be to bring good news to the poorest and to proclaim release to all those held captive or being broken by unjust structures (Luke 4:16-21). Henceforth, justice for the vulnerable and the challenging of oppressive structures were to be key elements of his ministry.</a:t>
            </a:r>
          </a:p>
          <a:p>
            <a:endParaRPr lang="en-US" dirty="0"/>
          </a:p>
        </p:txBody>
      </p:sp>
      <p:pic>
        <p:nvPicPr>
          <p:cNvPr id="6" name="Content Placeholder 8" descr="Close-up of a hand shaking&#10;&#10;Description automatically generated">
            <a:extLst>
              <a:ext uri="{FF2B5EF4-FFF2-40B4-BE49-F238E27FC236}">
                <a16:creationId xmlns:a16="http://schemas.microsoft.com/office/drawing/2014/main" id="{3B1FF3A4-306C-B402-E840-D24F2A80CAE9}"/>
              </a:ext>
            </a:extLst>
          </p:cNvPr>
          <p:cNvPicPr>
            <a:picLocks noGrp="1" noChangeAspect="1"/>
          </p:cNvPicPr>
          <p:nvPr>
            <p:ph sz="quarter" idx="12"/>
          </p:nvPr>
        </p:nvPicPr>
        <p:blipFill>
          <a:blip r:embed="rId3" cstate="screen">
            <a:extLst>
              <a:ext uri="{28A0092B-C50C-407E-A947-70E740481C1C}">
                <a14:useLocalDpi xmlns:a14="http://schemas.microsoft.com/office/drawing/2010/main"/>
              </a:ext>
            </a:extLst>
          </a:blip>
          <a:stretch>
            <a:fillRect/>
          </a:stretch>
        </p:blipFill>
        <p:spPr>
          <a:xfrm>
            <a:off x="6574273" y="872716"/>
            <a:ext cx="4662846" cy="4662846"/>
          </a:xfrm>
        </p:spPr>
      </p:pic>
    </p:spTree>
    <p:extLst>
      <p:ext uri="{BB962C8B-B14F-4D97-AF65-F5344CB8AC3E}">
        <p14:creationId xmlns:p14="http://schemas.microsoft.com/office/powerpoint/2010/main" val="181530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A6DD4B-7EAF-93F6-14E6-0A5AC2C31C5D}"/>
              </a:ext>
            </a:extLst>
          </p:cNvPr>
          <p:cNvSpPr>
            <a:spLocks noGrp="1"/>
          </p:cNvSpPr>
          <p:nvPr>
            <p:ph type="body" sz="quarter" idx="10"/>
          </p:nvPr>
        </p:nvSpPr>
        <p:spPr>
          <a:xfrm>
            <a:off x="581025" y="784225"/>
            <a:ext cx="5220007" cy="4843463"/>
          </a:xfrm>
        </p:spPr>
        <p:txBody>
          <a:bodyPr>
            <a:normAutofit/>
          </a:bodyPr>
          <a:lstStyle/>
          <a:p>
            <a:r>
              <a:rPr lang="en-AU" dirty="0"/>
              <a:t>Following the example of Jesus, Catherine McAuley identified and responded to the needs of the poorest in 19th century Dublin – girls without access to an education, unskilled young women at risk of abuse from their employers, homeless women, sick people in their homes or on the street, and cholera sufferers in hospital. </a:t>
            </a:r>
            <a:endParaRPr lang="en-US" dirty="0"/>
          </a:p>
        </p:txBody>
      </p:sp>
      <p:sp>
        <p:nvSpPr>
          <p:cNvPr id="4" name="Content Placeholder 3">
            <a:extLst>
              <a:ext uri="{FF2B5EF4-FFF2-40B4-BE49-F238E27FC236}">
                <a16:creationId xmlns:a16="http://schemas.microsoft.com/office/drawing/2014/main" id="{A9FBE59F-8132-9A99-58F6-1BF4D87BC2E3}"/>
              </a:ext>
            </a:extLst>
          </p:cNvPr>
          <p:cNvSpPr>
            <a:spLocks noGrp="1"/>
          </p:cNvSpPr>
          <p:nvPr>
            <p:ph sz="quarter" idx="12"/>
          </p:nvPr>
        </p:nvSpPr>
        <p:spPr/>
        <p:txBody>
          <a:bodyPr/>
          <a:lstStyle/>
          <a:p>
            <a:r>
              <a:rPr lang="en-AU" dirty="0"/>
              <a:t>In their activities within the House of Mercy and in their walking the streets to meet those in need, Catherine and the first Sisters sought justice for all whom they encountered.</a:t>
            </a:r>
          </a:p>
          <a:p>
            <a:endParaRPr lang="en-US" dirty="0"/>
          </a:p>
        </p:txBody>
      </p:sp>
    </p:spTree>
    <p:extLst>
      <p:ext uri="{BB962C8B-B14F-4D97-AF65-F5344CB8AC3E}">
        <p14:creationId xmlns:p14="http://schemas.microsoft.com/office/powerpoint/2010/main" val="280067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FDA0C2-D516-B2E4-5335-22B92923B511}"/>
              </a:ext>
            </a:extLst>
          </p:cNvPr>
          <p:cNvSpPr>
            <a:spLocks noGrp="1"/>
          </p:cNvSpPr>
          <p:nvPr>
            <p:ph type="body" sz="quarter" idx="10"/>
          </p:nvPr>
        </p:nvSpPr>
        <p:spPr>
          <a:xfrm>
            <a:off x="581722" y="783771"/>
            <a:ext cx="5307447" cy="4843531"/>
          </a:xfrm>
        </p:spPr>
        <p:txBody>
          <a:bodyPr/>
          <a:lstStyle/>
          <a:p>
            <a:r>
              <a:rPr lang="en-AU" dirty="0"/>
              <a:t>As well as looking outwards, Catherine and the early sisters practised justice towards each other, endeavouring to model right relationship, as is illustrated by the following statements from Catherine: </a:t>
            </a:r>
          </a:p>
          <a:p>
            <a:r>
              <a:rPr lang="en-AU" sz="2800" dirty="0">
                <a:solidFill>
                  <a:schemeClr val="bg2"/>
                </a:solidFill>
              </a:rPr>
              <a:t>“The sun never, I believe, went down on our anger” </a:t>
            </a:r>
          </a:p>
          <a:p>
            <a:r>
              <a:rPr lang="en-AU" sz="1800" dirty="0">
                <a:solidFill>
                  <a:schemeClr val="bg2"/>
                </a:solidFill>
              </a:rPr>
              <a:t>(</a:t>
            </a:r>
            <a:r>
              <a:rPr lang="en-AU" sz="1800" i="1" dirty="0">
                <a:solidFill>
                  <a:schemeClr val="bg2"/>
                </a:solidFill>
              </a:rPr>
              <a:t>Letter to Elizabeth Moore</a:t>
            </a:r>
            <a:r>
              <a:rPr lang="en-AU" sz="1800" dirty="0">
                <a:solidFill>
                  <a:schemeClr val="bg2"/>
                </a:solidFill>
              </a:rPr>
              <a:t>, January 13, 1839) </a:t>
            </a:r>
          </a:p>
          <a:p>
            <a:endParaRPr lang="en-US" dirty="0"/>
          </a:p>
        </p:txBody>
      </p:sp>
      <p:sp>
        <p:nvSpPr>
          <p:cNvPr id="7" name="Content Placeholder 6">
            <a:extLst>
              <a:ext uri="{FF2B5EF4-FFF2-40B4-BE49-F238E27FC236}">
                <a16:creationId xmlns:a16="http://schemas.microsoft.com/office/drawing/2014/main" id="{ADE464E3-F22A-6A76-A4AC-705012EEE257}"/>
              </a:ext>
            </a:extLst>
          </p:cNvPr>
          <p:cNvSpPr>
            <a:spLocks noGrp="1"/>
          </p:cNvSpPr>
          <p:nvPr>
            <p:ph sz="quarter" idx="12"/>
          </p:nvPr>
        </p:nvSpPr>
        <p:spPr/>
        <p:txBody>
          <a:bodyPr/>
          <a:lstStyle/>
          <a:p>
            <a:r>
              <a:rPr lang="en-AU" sz="2800" dirty="0">
                <a:solidFill>
                  <a:schemeClr val="bg2"/>
                </a:solidFill>
              </a:rPr>
              <a:t>“Be careful not to make too many laws, for if you draw the string too tight it will break” </a:t>
            </a:r>
          </a:p>
          <a:p>
            <a:r>
              <a:rPr lang="en-AU" sz="1800" dirty="0">
                <a:solidFill>
                  <a:schemeClr val="bg2"/>
                </a:solidFill>
              </a:rPr>
              <a:t>(from </a:t>
            </a:r>
            <a:r>
              <a:rPr lang="en-AU" sz="1800" i="1" dirty="0">
                <a:solidFill>
                  <a:schemeClr val="bg2"/>
                </a:solidFill>
              </a:rPr>
              <a:t>The Limerick Manuscript</a:t>
            </a:r>
            <a:r>
              <a:rPr lang="en-AU" sz="1800" dirty="0">
                <a:solidFill>
                  <a:schemeClr val="bg2"/>
                </a:solidFill>
              </a:rPr>
              <a:t>)</a:t>
            </a:r>
          </a:p>
          <a:p>
            <a:endParaRPr lang="en-US" dirty="0"/>
          </a:p>
        </p:txBody>
      </p:sp>
    </p:spTree>
    <p:extLst>
      <p:ext uri="{BB962C8B-B14F-4D97-AF65-F5344CB8AC3E}">
        <p14:creationId xmlns:p14="http://schemas.microsoft.com/office/powerpoint/2010/main" val="139965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FDA0C2-D516-B2E4-5335-22B92923B511}"/>
              </a:ext>
            </a:extLst>
          </p:cNvPr>
          <p:cNvSpPr>
            <a:spLocks noGrp="1"/>
          </p:cNvSpPr>
          <p:nvPr>
            <p:ph type="body" sz="quarter" idx="10"/>
          </p:nvPr>
        </p:nvSpPr>
        <p:spPr>
          <a:xfrm>
            <a:off x="581025" y="784225"/>
            <a:ext cx="5190510" cy="4843463"/>
          </a:xfrm>
        </p:spPr>
        <p:txBody>
          <a:bodyPr/>
          <a:lstStyle/>
          <a:p>
            <a:r>
              <a:rPr lang="en-AU" dirty="0"/>
              <a:t>For justice to flourish in our Mercy ministries, it is important to monitor for any systemic bias, violence or exploitation and remove these injustices from our regulations, policies and practices, so that our structures are life-giving. </a:t>
            </a:r>
          </a:p>
        </p:txBody>
      </p:sp>
      <p:sp>
        <p:nvSpPr>
          <p:cNvPr id="4" name="Content Placeholder 3">
            <a:extLst>
              <a:ext uri="{FF2B5EF4-FFF2-40B4-BE49-F238E27FC236}">
                <a16:creationId xmlns:a16="http://schemas.microsoft.com/office/drawing/2014/main" id="{1FCF5E4E-3443-A074-346A-EFFAD5062A61}"/>
              </a:ext>
            </a:extLst>
          </p:cNvPr>
          <p:cNvSpPr>
            <a:spLocks noGrp="1"/>
          </p:cNvSpPr>
          <p:nvPr>
            <p:ph sz="quarter" idx="12"/>
          </p:nvPr>
        </p:nvSpPr>
        <p:spPr/>
        <p:txBody>
          <a:bodyPr/>
          <a:lstStyle/>
          <a:p>
            <a:r>
              <a:rPr lang="en-AU" dirty="0"/>
              <a:t>In our daily actions, justice calls us to right relationship with our God and with the entire Earth community. In particular, we are called to listen deeply and to respond alongside those who have been rendered poor or who are most at risk of falling through the cracks in today’s systems.</a:t>
            </a:r>
            <a:endParaRPr lang="en-US" dirty="0"/>
          </a:p>
        </p:txBody>
      </p:sp>
    </p:spTree>
    <p:extLst>
      <p:ext uri="{BB962C8B-B14F-4D97-AF65-F5344CB8AC3E}">
        <p14:creationId xmlns:p14="http://schemas.microsoft.com/office/powerpoint/2010/main" val="105521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FFE5573-5E99-6CC0-71CA-D2E26F58A9DA}"/>
              </a:ext>
            </a:extLst>
          </p:cNvPr>
          <p:cNvSpPr>
            <a:spLocks noGrp="1"/>
          </p:cNvSpPr>
          <p:nvPr>
            <p:ph type="body" sz="quarter" idx="10"/>
          </p:nvPr>
        </p:nvSpPr>
        <p:spPr>
          <a:xfrm>
            <a:off x="581723" y="1759225"/>
            <a:ext cx="4983336" cy="4803559"/>
          </a:xfrm>
        </p:spPr>
        <p:txBody>
          <a:bodyPr>
            <a:normAutofit/>
          </a:bodyPr>
          <a:lstStyle/>
          <a:p>
            <a:pPr marL="0" indent="0">
              <a:buNone/>
            </a:pPr>
            <a:r>
              <a:rPr lang="en-AU" b="1" dirty="0"/>
              <a:t>Find a quiet space and make a conscious decision to ‘slow down’ for a while. </a:t>
            </a:r>
          </a:p>
          <a:p>
            <a:r>
              <a:rPr lang="en-AU" dirty="0"/>
              <a:t>When you think about your personal experience of ‘justice in action’, what comes to mind?</a:t>
            </a:r>
          </a:p>
          <a:p>
            <a:r>
              <a:rPr lang="en-AU" dirty="0"/>
              <a:t>What attitudes do you think cause people to behave unjustly towards others? </a:t>
            </a:r>
          </a:p>
          <a:p>
            <a:endParaRPr lang="en-AU" dirty="0"/>
          </a:p>
          <a:p>
            <a:endParaRPr lang="en-US" dirty="0"/>
          </a:p>
        </p:txBody>
      </p:sp>
      <p:sp>
        <p:nvSpPr>
          <p:cNvPr id="5" name="Content Placeholder 4">
            <a:extLst>
              <a:ext uri="{FF2B5EF4-FFF2-40B4-BE49-F238E27FC236}">
                <a16:creationId xmlns:a16="http://schemas.microsoft.com/office/drawing/2014/main" id="{F7BD1385-03B9-0253-89F0-66305CA0C929}"/>
              </a:ext>
            </a:extLst>
          </p:cNvPr>
          <p:cNvSpPr>
            <a:spLocks noGrp="1"/>
          </p:cNvSpPr>
          <p:nvPr>
            <p:ph sz="quarter" idx="12"/>
          </p:nvPr>
        </p:nvSpPr>
        <p:spPr>
          <a:xfrm>
            <a:off x="6302831" y="783772"/>
            <a:ext cx="5307447" cy="4974016"/>
          </a:xfrm>
        </p:spPr>
        <p:txBody>
          <a:bodyPr/>
          <a:lstStyle/>
          <a:p>
            <a:r>
              <a:rPr lang="en-AU" dirty="0"/>
              <a:t>What ‘checks and balances’ do you have in place to monitor your practice of justice?</a:t>
            </a:r>
          </a:p>
          <a:p>
            <a:r>
              <a:rPr lang="en-AU" dirty="0"/>
              <a:t>What are some of the personal costs of being treated unjustly?</a:t>
            </a:r>
          </a:p>
          <a:p>
            <a:endParaRPr lang="en-US" dirty="0"/>
          </a:p>
        </p:txBody>
      </p:sp>
      <p:pic>
        <p:nvPicPr>
          <p:cNvPr id="7" name="Picture 6" descr="A group of people jumping in the air&#10;&#10;Description automatically generated">
            <a:extLst>
              <a:ext uri="{FF2B5EF4-FFF2-40B4-BE49-F238E27FC236}">
                <a16:creationId xmlns:a16="http://schemas.microsoft.com/office/drawing/2014/main" id="{D043A912-3AEB-BFCB-9449-E4DA98C63122}"/>
              </a:ext>
            </a:extLst>
          </p:cNvPr>
          <p:cNvPicPr>
            <a:picLocks noChangeAspect="1"/>
          </p:cNvPicPr>
          <p:nvPr/>
        </p:nvPicPr>
        <p:blipFill>
          <a:blip r:embed="rId2"/>
          <a:stretch>
            <a:fillRect/>
          </a:stretch>
        </p:blipFill>
        <p:spPr>
          <a:xfrm>
            <a:off x="6734994" y="3185652"/>
            <a:ext cx="3074218" cy="3074218"/>
          </a:xfrm>
          <a:prstGeom prst="rect">
            <a:avLst/>
          </a:prstGeom>
        </p:spPr>
      </p:pic>
    </p:spTree>
    <p:extLst>
      <p:ext uri="{BB962C8B-B14F-4D97-AF65-F5344CB8AC3E}">
        <p14:creationId xmlns:p14="http://schemas.microsoft.com/office/powerpoint/2010/main" val="377061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MMC">
      <a:dk1>
        <a:srgbClr val="192F59"/>
      </a:dk1>
      <a:lt1>
        <a:srgbClr val="FFFFFF"/>
      </a:lt1>
      <a:dk2>
        <a:srgbClr val="82C341"/>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A83ECDD465B84FAC86952E4B8404D1" ma:contentTypeVersion="17" ma:contentTypeDescription="Create a new document." ma:contentTypeScope="" ma:versionID="2af3a4c5f9854e1011b638b5bd28a2cb">
  <xsd:schema xmlns:xsd="http://www.w3.org/2001/XMLSchema" xmlns:xs="http://www.w3.org/2001/XMLSchema" xmlns:p="http://schemas.microsoft.com/office/2006/metadata/properties" xmlns:ns2="6921644d-3aa6-44eb-bb7e-7d8d8f991419" xmlns:ns3="e965bdf5-0a68-4400-a475-dc0812c487eb" targetNamespace="http://schemas.microsoft.com/office/2006/metadata/properties" ma:root="true" ma:fieldsID="5b8bf8508a1b3d78e1d48e5c4038d46f" ns2:_="" ns3:_="">
    <xsd:import namespace="6921644d-3aa6-44eb-bb7e-7d8d8f991419"/>
    <xsd:import namespace="e965bdf5-0a68-4400-a475-dc0812c487e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21644d-3aa6-44eb-bb7e-7d8d8f9914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ee4e1ce-ad01-4954-addf-2759e56763e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65bdf5-0a68-4400-a475-dc0812c487e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4503a07-72dd-4361-8d9e-4d93443eaa9b}" ma:internalName="TaxCatchAll" ma:showField="CatchAllData" ma:web="e965bdf5-0a68-4400-a475-dc0812c487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7078FE-CC28-447E-A82A-8658C289BC20}"/>
</file>

<file path=customXml/itemProps2.xml><?xml version="1.0" encoding="utf-8"?>
<ds:datastoreItem xmlns:ds="http://schemas.openxmlformats.org/officeDocument/2006/customXml" ds:itemID="{E03ED6B5-F14C-4FF2-A9A3-7ABD1D81FA9E}"/>
</file>

<file path=docProps/app.xml><?xml version="1.0" encoding="utf-8"?>
<Properties xmlns="http://schemas.openxmlformats.org/officeDocument/2006/extended-properties" xmlns:vt="http://schemas.openxmlformats.org/officeDocument/2006/docPropsVTypes">
  <TotalTime>293</TotalTime>
  <Words>971</Words>
  <Application>Microsoft Macintosh PowerPoint</Application>
  <PresentationFormat>Widescreen</PresentationFormat>
  <Paragraphs>40</Paragraphs>
  <Slides>13</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Lucida Sans</vt:lpstr>
      <vt:lpstr>Source Sans Pro</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Clare Locke</dc:creator>
  <cp:lastModifiedBy>Clare Locke</cp:lastModifiedBy>
  <cp:revision>17</cp:revision>
  <dcterms:created xsi:type="dcterms:W3CDTF">2022-02-04T02:16:24Z</dcterms:created>
  <dcterms:modified xsi:type="dcterms:W3CDTF">2023-09-01T11:34:40Z</dcterms:modified>
</cp:coreProperties>
</file>