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Layouts/slideLayout3.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Lst>
  <p:notesMasterIdLst>
    <p:notesMasterId r:id="rId15"/>
  </p:notesMasterIdLst>
  <p:sldIdLst>
    <p:sldId id="275" r:id="rId2"/>
    <p:sldId id="268" r:id="rId3"/>
    <p:sldId id="264" r:id="rId4"/>
    <p:sldId id="265" r:id="rId5"/>
    <p:sldId id="276" r:id="rId6"/>
    <p:sldId id="266" r:id="rId7"/>
    <p:sldId id="267" r:id="rId8"/>
    <p:sldId id="269" r:id="rId9"/>
    <p:sldId id="270" r:id="rId10"/>
    <p:sldId id="271" r:id="rId11"/>
    <p:sldId id="272" r:id="rId12"/>
    <p:sldId id="273" r:id="rId13"/>
    <p:sldId id="27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799"/>
    <p:restoredTop sz="94711"/>
  </p:normalViewPr>
  <p:slideViewPr>
    <p:cSldViewPr snapToGrid="0" snapToObjects="1">
      <p:cViewPr varScale="1">
        <p:scale>
          <a:sx n="171" d="100"/>
          <a:sy n="171" d="100"/>
        </p:scale>
        <p:origin x="211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788ED-3E2B-3146-A226-573C344A808C}" type="datetimeFigureOut">
              <a:rPr lang="en-US" smtClean="0"/>
              <a:t>9/1/23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D35D7C-A461-764A-ACA9-2EF276568FA6}" type="slidenum">
              <a:rPr lang="en-US" smtClean="0"/>
              <a:t>‹#›</a:t>
            </a:fld>
            <a:endParaRPr lang="en-US"/>
          </a:p>
        </p:txBody>
      </p:sp>
    </p:spTree>
    <p:extLst>
      <p:ext uri="{BB962C8B-B14F-4D97-AF65-F5344CB8AC3E}">
        <p14:creationId xmlns:p14="http://schemas.microsoft.com/office/powerpoint/2010/main" val="1639036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D35D7C-A461-764A-ACA9-2EF276568FA6}" type="slidenum">
              <a:rPr lang="en-US" smtClean="0"/>
              <a:t>4</a:t>
            </a:fld>
            <a:endParaRPr lang="en-US"/>
          </a:p>
        </p:txBody>
      </p:sp>
    </p:spTree>
    <p:extLst>
      <p:ext uri="{BB962C8B-B14F-4D97-AF65-F5344CB8AC3E}">
        <p14:creationId xmlns:p14="http://schemas.microsoft.com/office/powerpoint/2010/main" val="2881962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D35D7C-A461-764A-ACA9-2EF276568FA6}" type="slidenum">
              <a:rPr lang="en-US" smtClean="0"/>
              <a:t>6</a:t>
            </a:fld>
            <a:endParaRPr lang="en-US"/>
          </a:p>
        </p:txBody>
      </p:sp>
    </p:spTree>
    <p:extLst>
      <p:ext uri="{BB962C8B-B14F-4D97-AF65-F5344CB8AC3E}">
        <p14:creationId xmlns:p14="http://schemas.microsoft.com/office/powerpoint/2010/main" val="4273150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D35D7C-A461-764A-ACA9-2EF276568FA6}" type="slidenum">
              <a:rPr lang="en-US" smtClean="0"/>
              <a:t>7</a:t>
            </a:fld>
            <a:endParaRPr lang="en-US"/>
          </a:p>
        </p:txBody>
      </p:sp>
    </p:spTree>
    <p:extLst>
      <p:ext uri="{BB962C8B-B14F-4D97-AF65-F5344CB8AC3E}">
        <p14:creationId xmlns:p14="http://schemas.microsoft.com/office/powerpoint/2010/main" val="1970261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965B666-19CB-FB48-AE82-026E4C0EAAA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481326" y="5658081"/>
            <a:ext cx="2128952" cy="731221"/>
          </a:xfrm>
          <a:prstGeom prst="rect">
            <a:avLst/>
          </a:prstGeom>
        </p:spPr>
      </p:pic>
      <p:pic>
        <p:nvPicPr>
          <p:cNvPr id="8" name="Picture 7" descr="A black and white logo&#10;&#10;Description automatically generated">
            <a:extLst>
              <a:ext uri="{FF2B5EF4-FFF2-40B4-BE49-F238E27FC236}">
                <a16:creationId xmlns:a16="http://schemas.microsoft.com/office/drawing/2014/main" id="{5DEEC8ED-F853-1762-E029-32CAE90EDA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45426" y="-1690091"/>
            <a:ext cx="7188200" cy="7188200"/>
          </a:xfrm>
          <a:prstGeom prst="rect">
            <a:avLst/>
          </a:prstGeom>
        </p:spPr>
      </p:pic>
      <p:sp>
        <p:nvSpPr>
          <p:cNvPr id="5" name="Text Placeholder 4">
            <a:extLst>
              <a:ext uri="{FF2B5EF4-FFF2-40B4-BE49-F238E27FC236}">
                <a16:creationId xmlns:a16="http://schemas.microsoft.com/office/drawing/2014/main" id="{F80847DC-7676-2FAD-21A2-3C24B3606A1D}"/>
              </a:ext>
            </a:extLst>
          </p:cNvPr>
          <p:cNvSpPr>
            <a:spLocks noGrp="1"/>
          </p:cNvSpPr>
          <p:nvPr>
            <p:ph type="body" sz="quarter" idx="10"/>
          </p:nvPr>
        </p:nvSpPr>
        <p:spPr>
          <a:xfrm>
            <a:off x="581722" y="2503714"/>
            <a:ext cx="8080647" cy="3885588"/>
          </a:xfrm>
        </p:spPr>
        <p:txBody>
          <a:bodyPr>
            <a:normAutofit/>
          </a:bodyPr>
          <a:lstStyle>
            <a:lvl1pPr marL="0" indent="0">
              <a:lnSpc>
                <a:spcPct val="110000"/>
              </a:lnSpc>
              <a:spcBef>
                <a:spcPts val="200"/>
              </a:spcBef>
              <a:spcAft>
                <a:spcPts val="1000"/>
              </a:spcAft>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pic>
        <p:nvPicPr>
          <p:cNvPr id="6" name="Picture 5">
            <a:extLst>
              <a:ext uri="{FF2B5EF4-FFF2-40B4-BE49-F238E27FC236}">
                <a16:creationId xmlns:a16="http://schemas.microsoft.com/office/drawing/2014/main" id="{0A12FAFE-DB99-90D7-1716-0BB51A9A7A0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994655" y="392498"/>
            <a:ext cx="3517900" cy="1714500"/>
          </a:xfrm>
          <a:prstGeom prst="rect">
            <a:avLst/>
          </a:prstGeom>
        </p:spPr>
      </p:pic>
    </p:spTree>
    <p:extLst>
      <p:ext uri="{BB962C8B-B14F-4D97-AF65-F5344CB8AC3E}">
        <p14:creationId xmlns:p14="http://schemas.microsoft.com/office/powerpoint/2010/main" val="384542466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965B666-19CB-FB48-AE82-026E4C0EAAA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39921" y="1453932"/>
            <a:ext cx="3557580" cy="1221905"/>
          </a:xfrm>
          <a:prstGeom prst="rect">
            <a:avLst/>
          </a:prstGeom>
        </p:spPr>
      </p:pic>
      <p:pic>
        <p:nvPicPr>
          <p:cNvPr id="8" name="Picture 7" descr="A black and white logo&#10;&#10;Description automatically generated">
            <a:extLst>
              <a:ext uri="{FF2B5EF4-FFF2-40B4-BE49-F238E27FC236}">
                <a16:creationId xmlns:a16="http://schemas.microsoft.com/office/drawing/2014/main" id="{5DEEC8ED-F853-1762-E029-32CAE90EDA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45426" y="-1690091"/>
            <a:ext cx="7188200" cy="7188200"/>
          </a:xfrm>
          <a:prstGeom prst="rect">
            <a:avLst/>
          </a:prstGeom>
        </p:spPr>
      </p:pic>
      <p:pic>
        <p:nvPicPr>
          <p:cNvPr id="3" name="Picture 2" descr="A green and black text&#10;&#10;Description automatically generated">
            <a:extLst>
              <a:ext uri="{FF2B5EF4-FFF2-40B4-BE49-F238E27FC236}">
                <a16:creationId xmlns:a16="http://schemas.microsoft.com/office/drawing/2014/main" id="{6C91B7D6-E6A9-65A3-E3C2-F18E78122A7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73553" y="2374657"/>
            <a:ext cx="4902200" cy="2806700"/>
          </a:xfrm>
          <a:prstGeom prst="rect">
            <a:avLst/>
          </a:prstGeom>
        </p:spPr>
      </p:pic>
    </p:spTree>
    <p:extLst>
      <p:ext uri="{BB962C8B-B14F-4D97-AF65-F5344CB8AC3E}">
        <p14:creationId xmlns:p14="http://schemas.microsoft.com/office/powerpoint/2010/main" val="157434698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bg>
      <p:bgRef idx="1001">
        <a:schemeClr val="bg1"/>
      </p:bgRef>
    </p:bg>
    <p:spTree>
      <p:nvGrpSpPr>
        <p:cNvPr id="1" name=""/>
        <p:cNvGrpSpPr/>
        <p:nvPr/>
      </p:nvGrpSpPr>
      <p:grpSpPr>
        <a:xfrm>
          <a:off x="0" y="0"/>
          <a:ext cx="0" cy="0"/>
          <a:chOff x="0" y="0"/>
          <a:chExt cx="0" cy="0"/>
        </a:xfrm>
      </p:grpSpPr>
      <p:pic>
        <p:nvPicPr>
          <p:cNvPr id="2" name="Picture 1" descr="A black and white logo&#10;&#10;Description automatically generated">
            <a:extLst>
              <a:ext uri="{FF2B5EF4-FFF2-40B4-BE49-F238E27FC236}">
                <a16:creationId xmlns:a16="http://schemas.microsoft.com/office/drawing/2014/main" id="{D8998F3F-5247-E62C-1BE1-57DE0EA756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45426" y="-1690091"/>
            <a:ext cx="7188200" cy="7188200"/>
          </a:xfrm>
          <a:prstGeom prst="rect">
            <a:avLst/>
          </a:prstGeom>
        </p:spPr>
      </p:pic>
      <p:sp>
        <p:nvSpPr>
          <p:cNvPr id="5" name="Text Placeholder 4">
            <a:extLst>
              <a:ext uri="{FF2B5EF4-FFF2-40B4-BE49-F238E27FC236}">
                <a16:creationId xmlns:a16="http://schemas.microsoft.com/office/drawing/2014/main" id="{F80847DC-7676-2FAD-21A2-3C24B3606A1D}"/>
              </a:ext>
            </a:extLst>
          </p:cNvPr>
          <p:cNvSpPr>
            <a:spLocks noGrp="1"/>
          </p:cNvSpPr>
          <p:nvPr>
            <p:ph type="body" sz="quarter" idx="10"/>
          </p:nvPr>
        </p:nvSpPr>
        <p:spPr>
          <a:xfrm>
            <a:off x="581722" y="783771"/>
            <a:ext cx="5307447" cy="4843531"/>
          </a:xfrm>
        </p:spPr>
        <p:txBody>
          <a:bodyPr>
            <a:noAutofit/>
          </a:bodyPr>
          <a:lstStyle>
            <a:lvl1pPr marL="0" indent="0">
              <a:lnSpc>
                <a:spcPct val="110000"/>
              </a:lnSpc>
              <a:spcBef>
                <a:spcPts val="200"/>
              </a:spcBef>
              <a:spcAft>
                <a:spcPts val="1000"/>
              </a:spcAft>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6" name="Content Placeholder 5">
            <a:extLst>
              <a:ext uri="{FF2B5EF4-FFF2-40B4-BE49-F238E27FC236}">
                <a16:creationId xmlns:a16="http://schemas.microsoft.com/office/drawing/2014/main" id="{81BE4749-B7F2-3593-3CB4-724E584DC3D0}"/>
              </a:ext>
            </a:extLst>
          </p:cNvPr>
          <p:cNvSpPr>
            <a:spLocks noGrp="1"/>
          </p:cNvSpPr>
          <p:nvPr>
            <p:ph sz="quarter" idx="12"/>
          </p:nvPr>
        </p:nvSpPr>
        <p:spPr>
          <a:xfrm>
            <a:off x="6302831" y="783771"/>
            <a:ext cx="5307447" cy="4843531"/>
          </a:xfrm>
        </p:spPr>
        <p:txBody>
          <a:bodyPr>
            <a:noAutofit/>
          </a:bodyPr>
          <a:lstStyle>
            <a:lvl1pPr marL="0" indent="0">
              <a:lnSpc>
                <a:spcPct val="110000"/>
              </a:lnSpc>
              <a:spcBef>
                <a:spcPts val="200"/>
              </a:spcBef>
              <a:spcAft>
                <a:spcPts val="1000"/>
              </a:spcAft>
              <a:buNone/>
              <a:defRPr sz="2400"/>
            </a:lvl1pPr>
          </a:lstStyle>
          <a:p>
            <a:pPr lvl="0"/>
            <a:r>
              <a:rPr lang="en-GB" dirty="0"/>
              <a:t>Click to edit Master text styles</a:t>
            </a:r>
          </a:p>
        </p:txBody>
      </p:sp>
      <p:pic>
        <p:nvPicPr>
          <p:cNvPr id="7" name="Picture 6">
            <a:extLst>
              <a:ext uri="{FF2B5EF4-FFF2-40B4-BE49-F238E27FC236}">
                <a16:creationId xmlns:a16="http://schemas.microsoft.com/office/drawing/2014/main" id="{CA43C445-D124-128E-1976-9C5BBECC8A5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869153" y="5812216"/>
            <a:ext cx="1540056" cy="750569"/>
          </a:xfrm>
          <a:prstGeom prst="rect">
            <a:avLst/>
          </a:prstGeom>
        </p:spPr>
      </p:pic>
    </p:spTree>
    <p:extLst>
      <p:ext uri="{BB962C8B-B14F-4D97-AF65-F5344CB8AC3E}">
        <p14:creationId xmlns:p14="http://schemas.microsoft.com/office/powerpoint/2010/main" val="404482489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tx1"/>
        </a:solidFill>
        <a:effectLst/>
      </p:bgPr>
    </p:bg>
    <p:spTree>
      <p:nvGrpSpPr>
        <p:cNvPr id="1" name=""/>
        <p:cNvGrpSpPr/>
        <p:nvPr/>
      </p:nvGrpSpPr>
      <p:grpSpPr>
        <a:xfrm>
          <a:off x="0" y="0"/>
          <a:ext cx="0" cy="0"/>
          <a:chOff x="0" y="0"/>
          <a:chExt cx="0" cy="0"/>
        </a:xfrm>
      </p:grpSpPr>
      <p:pic>
        <p:nvPicPr>
          <p:cNvPr id="8" name="Picture 7" descr="A black and white logo&#10;&#10;Description automatically generated">
            <a:extLst>
              <a:ext uri="{FF2B5EF4-FFF2-40B4-BE49-F238E27FC236}">
                <a16:creationId xmlns:a16="http://schemas.microsoft.com/office/drawing/2014/main" id="{5DEEC8ED-F853-1762-E029-32CAE90EDA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45974" y="-1690091"/>
            <a:ext cx="7188200" cy="7188200"/>
          </a:xfrm>
          <a:prstGeom prst="rect">
            <a:avLst/>
          </a:prstGeom>
        </p:spPr>
      </p:pic>
      <p:sp>
        <p:nvSpPr>
          <p:cNvPr id="5" name="Text Placeholder 4">
            <a:extLst>
              <a:ext uri="{FF2B5EF4-FFF2-40B4-BE49-F238E27FC236}">
                <a16:creationId xmlns:a16="http://schemas.microsoft.com/office/drawing/2014/main" id="{F80847DC-7676-2FAD-21A2-3C24B3606A1D}"/>
              </a:ext>
            </a:extLst>
          </p:cNvPr>
          <p:cNvSpPr>
            <a:spLocks noGrp="1"/>
          </p:cNvSpPr>
          <p:nvPr>
            <p:ph type="body" sz="quarter" idx="10"/>
          </p:nvPr>
        </p:nvSpPr>
        <p:spPr>
          <a:xfrm>
            <a:off x="581722" y="1759225"/>
            <a:ext cx="5307447" cy="4803559"/>
          </a:xfrm>
        </p:spPr>
        <p:txBody>
          <a:bodyPr>
            <a:normAutofit/>
          </a:bodyPr>
          <a:lstStyle>
            <a:lvl1pPr marL="342900" indent="-342900">
              <a:lnSpc>
                <a:spcPct val="110000"/>
              </a:lnSpc>
              <a:spcBef>
                <a:spcPts val="200"/>
              </a:spcBef>
              <a:spcAft>
                <a:spcPts val="1000"/>
              </a:spcAft>
              <a:buClr>
                <a:schemeClr val="bg2"/>
              </a:buClr>
              <a:buFont typeface="Wingdings" pitchFamily="2" charset="2"/>
              <a:buChar char="Ø"/>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6" name="Content Placeholder 5">
            <a:extLst>
              <a:ext uri="{FF2B5EF4-FFF2-40B4-BE49-F238E27FC236}">
                <a16:creationId xmlns:a16="http://schemas.microsoft.com/office/drawing/2014/main" id="{81BE4749-B7F2-3593-3CB4-724E584DC3D0}"/>
              </a:ext>
            </a:extLst>
          </p:cNvPr>
          <p:cNvSpPr>
            <a:spLocks noGrp="1"/>
          </p:cNvSpPr>
          <p:nvPr>
            <p:ph sz="quarter" idx="12"/>
          </p:nvPr>
        </p:nvSpPr>
        <p:spPr>
          <a:xfrm>
            <a:off x="6302831" y="783772"/>
            <a:ext cx="5307447" cy="4974016"/>
          </a:xfrm>
        </p:spPr>
        <p:txBody>
          <a:bodyPr>
            <a:normAutofit/>
          </a:bodyPr>
          <a:lstStyle>
            <a:lvl1pPr marL="342900" indent="-342900">
              <a:lnSpc>
                <a:spcPct val="110000"/>
              </a:lnSpc>
              <a:spcBef>
                <a:spcPts val="200"/>
              </a:spcBef>
              <a:spcAft>
                <a:spcPts val="1000"/>
              </a:spcAft>
              <a:buClr>
                <a:schemeClr val="bg2"/>
              </a:buClr>
              <a:buFont typeface="Wingdings" pitchFamily="2" charset="2"/>
              <a:buChar char="Ø"/>
              <a:defRPr sz="2000">
                <a:solidFill>
                  <a:schemeClr val="bg1"/>
                </a:solidFill>
              </a:defRPr>
            </a:lvl1pPr>
          </a:lstStyle>
          <a:p>
            <a:pPr lvl="0"/>
            <a:r>
              <a:rPr lang="en-GB" dirty="0"/>
              <a:t>Click to edit Master text styles</a:t>
            </a:r>
          </a:p>
        </p:txBody>
      </p:sp>
      <p:pic>
        <p:nvPicPr>
          <p:cNvPr id="3" name="Picture 2" descr="A green and black sign&#10;&#10;Description automatically generated">
            <a:extLst>
              <a:ext uri="{FF2B5EF4-FFF2-40B4-BE49-F238E27FC236}">
                <a16:creationId xmlns:a16="http://schemas.microsoft.com/office/drawing/2014/main" id="{3EE5C696-6DCE-6C01-1B05-780669508A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5229" y="443737"/>
            <a:ext cx="3261823" cy="988740"/>
          </a:xfrm>
          <a:prstGeom prst="rect">
            <a:avLst/>
          </a:prstGeom>
        </p:spPr>
      </p:pic>
      <p:pic>
        <p:nvPicPr>
          <p:cNvPr id="2" name="Picture 1">
            <a:extLst>
              <a:ext uri="{FF2B5EF4-FFF2-40B4-BE49-F238E27FC236}">
                <a16:creationId xmlns:a16="http://schemas.microsoft.com/office/drawing/2014/main" id="{849B1D0F-62BF-94E5-14CA-474DB3252E7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422737" y="5988957"/>
            <a:ext cx="1311681" cy="640729"/>
          </a:xfrm>
          <a:prstGeom prst="rect">
            <a:avLst/>
          </a:prstGeom>
        </p:spPr>
      </p:pic>
    </p:spTree>
    <p:extLst>
      <p:ext uri="{BB962C8B-B14F-4D97-AF65-F5344CB8AC3E}">
        <p14:creationId xmlns:p14="http://schemas.microsoft.com/office/powerpoint/2010/main" val="25545684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tx1"/>
        </a:solidFill>
        <a:effectLst/>
      </p:bgPr>
    </p:bg>
    <p:spTree>
      <p:nvGrpSpPr>
        <p:cNvPr id="1" name=""/>
        <p:cNvGrpSpPr/>
        <p:nvPr/>
      </p:nvGrpSpPr>
      <p:grpSpPr>
        <a:xfrm>
          <a:off x="0" y="0"/>
          <a:ext cx="0" cy="0"/>
          <a:chOff x="0" y="0"/>
          <a:chExt cx="0" cy="0"/>
        </a:xfrm>
      </p:grpSpPr>
      <p:pic>
        <p:nvPicPr>
          <p:cNvPr id="2" name="Picture 1" descr="A black and white logo&#10;&#10;Description automatically generated">
            <a:extLst>
              <a:ext uri="{FF2B5EF4-FFF2-40B4-BE49-F238E27FC236}">
                <a16:creationId xmlns:a16="http://schemas.microsoft.com/office/drawing/2014/main" id="{D5375572-F678-B70E-9281-F109877B4D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45974" y="-1690091"/>
            <a:ext cx="7188200" cy="7188200"/>
          </a:xfrm>
          <a:prstGeom prst="rect">
            <a:avLst/>
          </a:prstGeom>
        </p:spPr>
      </p:pic>
      <p:sp>
        <p:nvSpPr>
          <p:cNvPr id="5" name="Text Placeholder 4">
            <a:extLst>
              <a:ext uri="{FF2B5EF4-FFF2-40B4-BE49-F238E27FC236}">
                <a16:creationId xmlns:a16="http://schemas.microsoft.com/office/drawing/2014/main" id="{F80847DC-7676-2FAD-21A2-3C24B3606A1D}"/>
              </a:ext>
            </a:extLst>
          </p:cNvPr>
          <p:cNvSpPr>
            <a:spLocks noGrp="1"/>
          </p:cNvSpPr>
          <p:nvPr>
            <p:ph type="body" sz="quarter" idx="10"/>
          </p:nvPr>
        </p:nvSpPr>
        <p:spPr>
          <a:xfrm>
            <a:off x="581722" y="1759225"/>
            <a:ext cx="5307447" cy="4803559"/>
          </a:xfrm>
        </p:spPr>
        <p:txBody>
          <a:bodyPr>
            <a:normAutofit/>
          </a:bodyPr>
          <a:lstStyle>
            <a:lvl1pPr marL="342900" indent="-342900">
              <a:lnSpc>
                <a:spcPct val="110000"/>
              </a:lnSpc>
              <a:spcBef>
                <a:spcPts val="200"/>
              </a:spcBef>
              <a:spcAft>
                <a:spcPts val="1000"/>
              </a:spcAft>
              <a:buClr>
                <a:schemeClr val="bg2"/>
              </a:buClr>
              <a:buFont typeface="Wingdings" pitchFamily="2" charset="2"/>
              <a:buChar char="Ø"/>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6" name="Content Placeholder 5">
            <a:extLst>
              <a:ext uri="{FF2B5EF4-FFF2-40B4-BE49-F238E27FC236}">
                <a16:creationId xmlns:a16="http://schemas.microsoft.com/office/drawing/2014/main" id="{81BE4749-B7F2-3593-3CB4-724E584DC3D0}"/>
              </a:ext>
            </a:extLst>
          </p:cNvPr>
          <p:cNvSpPr>
            <a:spLocks noGrp="1"/>
          </p:cNvSpPr>
          <p:nvPr>
            <p:ph sz="quarter" idx="12"/>
          </p:nvPr>
        </p:nvSpPr>
        <p:spPr>
          <a:xfrm>
            <a:off x="6302831" y="783772"/>
            <a:ext cx="5307447" cy="4974016"/>
          </a:xfrm>
        </p:spPr>
        <p:txBody>
          <a:bodyPr>
            <a:normAutofit/>
          </a:bodyPr>
          <a:lstStyle>
            <a:lvl1pPr marL="342900" indent="-342900">
              <a:lnSpc>
                <a:spcPct val="110000"/>
              </a:lnSpc>
              <a:spcBef>
                <a:spcPts val="200"/>
              </a:spcBef>
              <a:spcAft>
                <a:spcPts val="1000"/>
              </a:spcAft>
              <a:buClr>
                <a:schemeClr val="bg2"/>
              </a:buClr>
              <a:buFont typeface="Wingdings" pitchFamily="2" charset="2"/>
              <a:buChar char="Ø"/>
              <a:defRPr sz="2000">
                <a:solidFill>
                  <a:schemeClr val="bg1"/>
                </a:solidFill>
              </a:defRPr>
            </a:lvl1pPr>
          </a:lstStyle>
          <a:p>
            <a:pPr lvl="0"/>
            <a:r>
              <a:rPr lang="en-GB" dirty="0"/>
              <a:t>Click to edit Master text styles</a:t>
            </a:r>
          </a:p>
        </p:txBody>
      </p:sp>
      <p:pic>
        <p:nvPicPr>
          <p:cNvPr id="3" name="Picture 2">
            <a:extLst>
              <a:ext uri="{FF2B5EF4-FFF2-40B4-BE49-F238E27FC236}">
                <a16:creationId xmlns:a16="http://schemas.microsoft.com/office/drawing/2014/main" id="{3EE5C696-6DCE-6C01-1B05-780669508AE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0325" y="443737"/>
            <a:ext cx="3251629" cy="988740"/>
          </a:xfrm>
          <a:prstGeom prst="rect">
            <a:avLst/>
          </a:prstGeom>
        </p:spPr>
      </p:pic>
      <p:pic>
        <p:nvPicPr>
          <p:cNvPr id="4" name="Picture 3">
            <a:extLst>
              <a:ext uri="{FF2B5EF4-FFF2-40B4-BE49-F238E27FC236}">
                <a16:creationId xmlns:a16="http://schemas.microsoft.com/office/drawing/2014/main" id="{26D2A30B-1CE6-34DB-EDD4-1DB7D2706C2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422737" y="5988957"/>
            <a:ext cx="1311681" cy="640729"/>
          </a:xfrm>
          <a:prstGeom prst="rect">
            <a:avLst/>
          </a:prstGeom>
        </p:spPr>
      </p:pic>
    </p:spTree>
    <p:extLst>
      <p:ext uri="{BB962C8B-B14F-4D97-AF65-F5344CB8AC3E}">
        <p14:creationId xmlns:p14="http://schemas.microsoft.com/office/powerpoint/2010/main" val="125563149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tx1"/>
        </a:solidFill>
        <a:effectLst/>
      </p:bgPr>
    </p:bg>
    <p:spTree>
      <p:nvGrpSpPr>
        <p:cNvPr id="1" name=""/>
        <p:cNvGrpSpPr/>
        <p:nvPr/>
      </p:nvGrpSpPr>
      <p:grpSpPr>
        <a:xfrm>
          <a:off x="0" y="0"/>
          <a:ext cx="0" cy="0"/>
          <a:chOff x="0" y="0"/>
          <a:chExt cx="0" cy="0"/>
        </a:xfrm>
      </p:grpSpPr>
      <p:pic>
        <p:nvPicPr>
          <p:cNvPr id="2" name="Picture 1" descr="A black and white logo&#10;&#10;Description automatically generated">
            <a:extLst>
              <a:ext uri="{FF2B5EF4-FFF2-40B4-BE49-F238E27FC236}">
                <a16:creationId xmlns:a16="http://schemas.microsoft.com/office/drawing/2014/main" id="{7C6640C1-BC5F-8C43-98FE-3BF9DC9870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45974" y="-1690091"/>
            <a:ext cx="7188200" cy="7188200"/>
          </a:xfrm>
          <a:prstGeom prst="rect">
            <a:avLst/>
          </a:prstGeom>
        </p:spPr>
      </p:pic>
      <p:sp>
        <p:nvSpPr>
          <p:cNvPr id="5" name="Text Placeholder 4">
            <a:extLst>
              <a:ext uri="{FF2B5EF4-FFF2-40B4-BE49-F238E27FC236}">
                <a16:creationId xmlns:a16="http://schemas.microsoft.com/office/drawing/2014/main" id="{F80847DC-7676-2FAD-21A2-3C24B3606A1D}"/>
              </a:ext>
            </a:extLst>
          </p:cNvPr>
          <p:cNvSpPr>
            <a:spLocks noGrp="1"/>
          </p:cNvSpPr>
          <p:nvPr>
            <p:ph type="body" sz="quarter" idx="10"/>
          </p:nvPr>
        </p:nvSpPr>
        <p:spPr>
          <a:xfrm>
            <a:off x="581722" y="1759225"/>
            <a:ext cx="5307447" cy="4803559"/>
          </a:xfrm>
        </p:spPr>
        <p:txBody>
          <a:bodyPr>
            <a:normAutofit/>
          </a:bodyPr>
          <a:lstStyle>
            <a:lvl1pPr marL="342900" indent="-342900">
              <a:lnSpc>
                <a:spcPct val="110000"/>
              </a:lnSpc>
              <a:spcBef>
                <a:spcPts val="200"/>
              </a:spcBef>
              <a:spcAft>
                <a:spcPts val="1000"/>
              </a:spcAft>
              <a:buClr>
                <a:schemeClr val="bg2"/>
              </a:buClr>
              <a:buFont typeface="Wingdings" pitchFamily="2" charset="2"/>
              <a:buChar char="Ø"/>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6" name="Content Placeholder 5">
            <a:extLst>
              <a:ext uri="{FF2B5EF4-FFF2-40B4-BE49-F238E27FC236}">
                <a16:creationId xmlns:a16="http://schemas.microsoft.com/office/drawing/2014/main" id="{81BE4749-B7F2-3593-3CB4-724E584DC3D0}"/>
              </a:ext>
            </a:extLst>
          </p:cNvPr>
          <p:cNvSpPr>
            <a:spLocks noGrp="1"/>
          </p:cNvSpPr>
          <p:nvPr>
            <p:ph sz="quarter" idx="12"/>
          </p:nvPr>
        </p:nvSpPr>
        <p:spPr>
          <a:xfrm>
            <a:off x="6302831" y="783772"/>
            <a:ext cx="5307447" cy="4974015"/>
          </a:xfrm>
        </p:spPr>
        <p:txBody>
          <a:bodyPr>
            <a:normAutofit/>
          </a:bodyPr>
          <a:lstStyle>
            <a:lvl1pPr marL="342900" indent="-342900">
              <a:lnSpc>
                <a:spcPct val="110000"/>
              </a:lnSpc>
              <a:spcBef>
                <a:spcPts val="200"/>
              </a:spcBef>
              <a:spcAft>
                <a:spcPts val="1000"/>
              </a:spcAft>
              <a:buClr>
                <a:schemeClr val="bg2"/>
              </a:buClr>
              <a:buFont typeface="Wingdings" pitchFamily="2" charset="2"/>
              <a:buChar char="Ø"/>
              <a:defRPr sz="2000">
                <a:solidFill>
                  <a:schemeClr val="bg1"/>
                </a:solidFill>
              </a:defRPr>
            </a:lvl1pPr>
          </a:lstStyle>
          <a:p>
            <a:pPr lvl="0"/>
            <a:r>
              <a:rPr lang="en-GB" dirty="0"/>
              <a:t>Click to edit Master text styles</a:t>
            </a:r>
          </a:p>
        </p:txBody>
      </p:sp>
      <p:pic>
        <p:nvPicPr>
          <p:cNvPr id="3" name="Picture 2">
            <a:extLst>
              <a:ext uri="{FF2B5EF4-FFF2-40B4-BE49-F238E27FC236}">
                <a16:creationId xmlns:a16="http://schemas.microsoft.com/office/drawing/2014/main" id="{3EE5C696-6DCE-6C01-1B05-780669508AE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0324" y="541164"/>
            <a:ext cx="3525520" cy="1005840"/>
          </a:xfrm>
          <a:prstGeom prst="rect">
            <a:avLst/>
          </a:prstGeom>
        </p:spPr>
      </p:pic>
      <p:pic>
        <p:nvPicPr>
          <p:cNvPr id="4" name="Picture 3">
            <a:extLst>
              <a:ext uri="{FF2B5EF4-FFF2-40B4-BE49-F238E27FC236}">
                <a16:creationId xmlns:a16="http://schemas.microsoft.com/office/drawing/2014/main" id="{5954BA93-9910-F198-12A0-E0823EFFD49C}"/>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422737" y="5988957"/>
            <a:ext cx="1311681" cy="640729"/>
          </a:xfrm>
          <a:prstGeom prst="rect">
            <a:avLst/>
          </a:prstGeom>
        </p:spPr>
      </p:pic>
    </p:spTree>
    <p:extLst>
      <p:ext uri="{BB962C8B-B14F-4D97-AF65-F5344CB8AC3E}">
        <p14:creationId xmlns:p14="http://schemas.microsoft.com/office/powerpoint/2010/main" val="212924279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tx1"/>
        </a:solidFill>
        <a:effectLst/>
      </p:bgPr>
    </p:bg>
    <p:spTree>
      <p:nvGrpSpPr>
        <p:cNvPr id="1" name=""/>
        <p:cNvGrpSpPr/>
        <p:nvPr/>
      </p:nvGrpSpPr>
      <p:grpSpPr>
        <a:xfrm>
          <a:off x="0" y="0"/>
          <a:ext cx="0" cy="0"/>
          <a:chOff x="0" y="0"/>
          <a:chExt cx="0" cy="0"/>
        </a:xfrm>
      </p:grpSpPr>
      <p:pic>
        <p:nvPicPr>
          <p:cNvPr id="2" name="Picture 1" descr="A black and white logo&#10;&#10;Description automatically generated">
            <a:extLst>
              <a:ext uri="{FF2B5EF4-FFF2-40B4-BE49-F238E27FC236}">
                <a16:creationId xmlns:a16="http://schemas.microsoft.com/office/drawing/2014/main" id="{C9F27EBE-16A9-50E7-27EF-41B57849DA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45974" y="-1690091"/>
            <a:ext cx="7188200" cy="7188200"/>
          </a:xfrm>
          <a:prstGeom prst="rect">
            <a:avLst/>
          </a:prstGeom>
        </p:spPr>
      </p:pic>
      <p:sp>
        <p:nvSpPr>
          <p:cNvPr id="5" name="Text Placeholder 4">
            <a:extLst>
              <a:ext uri="{FF2B5EF4-FFF2-40B4-BE49-F238E27FC236}">
                <a16:creationId xmlns:a16="http://schemas.microsoft.com/office/drawing/2014/main" id="{F80847DC-7676-2FAD-21A2-3C24B3606A1D}"/>
              </a:ext>
            </a:extLst>
          </p:cNvPr>
          <p:cNvSpPr>
            <a:spLocks noGrp="1"/>
          </p:cNvSpPr>
          <p:nvPr>
            <p:ph type="body" sz="quarter" idx="10"/>
          </p:nvPr>
        </p:nvSpPr>
        <p:spPr>
          <a:xfrm>
            <a:off x="581722" y="1759225"/>
            <a:ext cx="5307447" cy="4803559"/>
          </a:xfrm>
        </p:spPr>
        <p:txBody>
          <a:bodyPr>
            <a:normAutofit/>
          </a:bodyPr>
          <a:lstStyle>
            <a:lvl1pPr marL="342900" indent="-342900">
              <a:lnSpc>
                <a:spcPct val="110000"/>
              </a:lnSpc>
              <a:spcBef>
                <a:spcPts val="200"/>
              </a:spcBef>
              <a:spcAft>
                <a:spcPts val="1000"/>
              </a:spcAft>
              <a:buClr>
                <a:schemeClr val="bg2"/>
              </a:buClr>
              <a:buFont typeface="Wingdings" pitchFamily="2" charset="2"/>
              <a:buChar char="Ø"/>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6" name="Content Placeholder 5">
            <a:extLst>
              <a:ext uri="{FF2B5EF4-FFF2-40B4-BE49-F238E27FC236}">
                <a16:creationId xmlns:a16="http://schemas.microsoft.com/office/drawing/2014/main" id="{81BE4749-B7F2-3593-3CB4-724E584DC3D0}"/>
              </a:ext>
            </a:extLst>
          </p:cNvPr>
          <p:cNvSpPr>
            <a:spLocks noGrp="1"/>
          </p:cNvSpPr>
          <p:nvPr>
            <p:ph sz="quarter" idx="12"/>
          </p:nvPr>
        </p:nvSpPr>
        <p:spPr>
          <a:xfrm>
            <a:off x="6302831" y="783772"/>
            <a:ext cx="5307447" cy="4974016"/>
          </a:xfrm>
        </p:spPr>
        <p:txBody>
          <a:bodyPr>
            <a:normAutofit/>
          </a:bodyPr>
          <a:lstStyle>
            <a:lvl1pPr marL="342900" indent="-342900">
              <a:lnSpc>
                <a:spcPct val="110000"/>
              </a:lnSpc>
              <a:spcBef>
                <a:spcPts val="200"/>
              </a:spcBef>
              <a:spcAft>
                <a:spcPts val="1000"/>
              </a:spcAft>
              <a:buClr>
                <a:schemeClr val="bg2"/>
              </a:buClr>
              <a:buFont typeface="Wingdings" pitchFamily="2" charset="2"/>
              <a:buChar char="Ø"/>
              <a:defRPr sz="2000">
                <a:solidFill>
                  <a:schemeClr val="bg1"/>
                </a:solidFill>
              </a:defRPr>
            </a:lvl1pPr>
          </a:lstStyle>
          <a:p>
            <a:pPr lvl="0"/>
            <a:r>
              <a:rPr lang="en-GB" dirty="0"/>
              <a:t>Click to edit Master text styles</a:t>
            </a:r>
          </a:p>
        </p:txBody>
      </p:sp>
      <p:pic>
        <p:nvPicPr>
          <p:cNvPr id="3" name="Picture 2">
            <a:extLst>
              <a:ext uri="{FF2B5EF4-FFF2-40B4-BE49-F238E27FC236}">
                <a16:creationId xmlns:a16="http://schemas.microsoft.com/office/drawing/2014/main" id="{3EE5C696-6DCE-6C01-1B05-780669508AE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90324" y="556083"/>
            <a:ext cx="3931920" cy="914400"/>
          </a:xfrm>
          <a:prstGeom prst="rect">
            <a:avLst/>
          </a:prstGeom>
        </p:spPr>
      </p:pic>
      <p:pic>
        <p:nvPicPr>
          <p:cNvPr id="4" name="Picture 3">
            <a:extLst>
              <a:ext uri="{FF2B5EF4-FFF2-40B4-BE49-F238E27FC236}">
                <a16:creationId xmlns:a16="http://schemas.microsoft.com/office/drawing/2014/main" id="{B6FD7201-CF42-1553-BB86-09ABC07D213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422737" y="5988957"/>
            <a:ext cx="1311681" cy="640729"/>
          </a:xfrm>
          <a:prstGeom prst="rect">
            <a:avLst/>
          </a:prstGeom>
        </p:spPr>
      </p:pic>
    </p:spTree>
    <p:extLst>
      <p:ext uri="{BB962C8B-B14F-4D97-AF65-F5344CB8AC3E}">
        <p14:creationId xmlns:p14="http://schemas.microsoft.com/office/powerpoint/2010/main" val="79149703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81336A5-0202-E269-00CF-041F1858C298}"/>
              </a:ext>
            </a:extLst>
          </p:cNvPr>
          <p:cNvSpPr>
            <a:spLocks noGrp="1"/>
          </p:cNvSpPr>
          <p:nvPr>
            <p:ph type="ftr" sz="quarter" idx="11"/>
          </p:nvPr>
        </p:nvSpPr>
        <p:spPr>
          <a:xfrm>
            <a:off x="3240827" y="6356350"/>
            <a:ext cx="5710347" cy="365125"/>
          </a:xfrm>
        </p:spPr>
        <p:txBody>
          <a:bodyPr/>
          <a:lstStyle/>
          <a:p>
            <a:endParaRPr lang="en-US" dirty="0"/>
          </a:p>
        </p:txBody>
      </p:sp>
      <p:pic>
        <p:nvPicPr>
          <p:cNvPr id="7" name="Graphic 6">
            <a:extLst>
              <a:ext uri="{FF2B5EF4-FFF2-40B4-BE49-F238E27FC236}">
                <a16:creationId xmlns:a16="http://schemas.microsoft.com/office/drawing/2014/main" id="{1A51AD54-1C1B-B657-AF17-93AA0DADB8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56505" y="1352066"/>
            <a:ext cx="2478990" cy="2619642"/>
          </a:xfrm>
          <a:prstGeom prst="rect">
            <a:avLst/>
          </a:prstGeom>
        </p:spPr>
      </p:pic>
      <p:sp>
        <p:nvSpPr>
          <p:cNvPr id="10" name="Content Placeholder 9">
            <a:extLst>
              <a:ext uri="{FF2B5EF4-FFF2-40B4-BE49-F238E27FC236}">
                <a16:creationId xmlns:a16="http://schemas.microsoft.com/office/drawing/2014/main" id="{6367B399-DAB3-DF34-E82D-F37661A44DA3}"/>
              </a:ext>
            </a:extLst>
          </p:cNvPr>
          <p:cNvSpPr>
            <a:spLocks noGrp="1"/>
          </p:cNvSpPr>
          <p:nvPr>
            <p:ph sz="quarter" idx="13"/>
          </p:nvPr>
        </p:nvSpPr>
        <p:spPr>
          <a:xfrm>
            <a:off x="1968500" y="4710063"/>
            <a:ext cx="8474075" cy="795871"/>
          </a:xfrm>
        </p:spPr>
        <p:txBody>
          <a:bodyPr>
            <a:noAutofit/>
          </a:bodyPr>
          <a:lstStyle>
            <a:lvl1pPr marL="0" indent="0" algn="ctr">
              <a:lnSpc>
                <a:spcPct val="110000"/>
              </a:lnSpc>
              <a:buNone/>
              <a:defRPr sz="1800"/>
            </a:lvl1pPr>
          </a:lstStyle>
          <a:p>
            <a:pPr algn="ctr"/>
            <a:endParaRPr lang="en-AU" dirty="0">
              <a:effectLst/>
              <a:latin typeface="Source Sans Pro" panose="020B0503030403020204" pitchFamily="34" charset="0"/>
            </a:endParaRPr>
          </a:p>
        </p:txBody>
      </p:sp>
    </p:spTree>
    <p:extLst>
      <p:ext uri="{BB962C8B-B14F-4D97-AF65-F5344CB8AC3E}">
        <p14:creationId xmlns:p14="http://schemas.microsoft.com/office/powerpoint/2010/main" val="14224577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A04396-ADF7-2347-9A73-C2397592A5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B931289-CCC7-224D-A358-E30825FA16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30EFE6D7-F685-DF43-93B6-3709C8939A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Lucida Sans" panose="020B0602030504020204" pitchFamily="34" charset="77"/>
              </a:defRPr>
            </a:lvl1pPr>
          </a:lstStyle>
          <a:p>
            <a:fld id="{4D6CFF7C-E31E-1C41-9BE0-6F564DF17E2C}" type="datetimeFigureOut">
              <a:rPr lang="en-US" smtClean="0"/>
              <a:pPr/>
              <a:t>9/1/23</a:t>
            </a:fld>
            <a:endParaRPr lang="en-US"/>
          </a:p>
        </p:txBody>
      </p:sp>
      <p:sp>
        <p:nvSpPr>
          <p:cNvPr id="5" name="Footer Placeholder 4">
            <a:extLst>
              <a:ext uri="{FF2B5EF4-FFF2-40B4-BE49-F238E27FC236}">
                <a16:creationId xmlns:a16="http://schemas.microsoft.com/office/drawing/2014/main" id="{FAA7EEFB-47F9-2241-9127-54295704AE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Lucida Sans" panose="020B0602030504020204" pitchFamily="34" charset="77"/>
              </a:defRPr>
            </a:lvl1pPr>
          </a:lstStyle>
          <a:p>
            <a:endParaRPr lang="en-US" dirty="0"/>
          </a:p>
        </p:txBody>
      </p:sp>
      <p:sp>
        <p:nvSpPr>
          <p:cNvPr id="6" name="Slide Number Placeholder 5">
            <a:extLst>
              <a:ext uri="{FF2B5EF4-FFF2-40B4-BE49-F238E27FC236}">
                <a16:creationId xmlns:a16="http://schemas.microsoft.com/office/drawing/2014/main" id="{B935071B-D90A-244D-BB90-D18179E696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Lucida Sans" panose="020B0602030504020204" pitchFamily="34" charset="77"/>
              </a:defRPr>
            </a:lvl1pPr>
          </a:lstStyle>
          <a:p>
            <a:fld id="{972642A7-A087-7640-8AEC-184E7FE63AAA}" type="slidenum">
              <a:rPr lang="en-US" smtClean="0"/>
              <a:pPr/>
              <a:t>‹#›</a:t>
            </a:fld>
            <a:endParaRPr lang="en-US"/>
          </a:p>
        </p:txBody>
      </p:sp>
    </p:spTree>
    <p:extLst>
      <p:ext uri="{BB962C8B-B14F-4D97-AF65-F5344CB8AC3E}">
        <p14:creationId xmlns:p14="http://schemas.microsoft.com/office/powerpoint/2010/main" val="2486189316"/>
      </p:ext>
    </p:extLst>
  </p:cSld>
  <p:clrMap bg1="lt1" tx1="dk1" bg2="lt2" tx2="dk2" accent1="accent1" accent2="accent2" accent3="accent3" accent4="accent4" accent5="accent5" accent6="accent6" hlink="hlink" folHlink="folHlink"/>
  <p:sldLayoutIdLst>
    <p:sldLayoutId id="2147483670" r:id="rId1"/>
    <p:sldLayoutId id="2147483678" r:id="rId2"/>
    <p:sldLayoutId id="2147483672" r:id="rId3"/>
    <p:sldLayoutId id="2147483673" r:id="rId4"/>
    <p:sldLayoutId id="2147483674" r:id="rId5"/>
    <p:sldLayoutId id="2147483675" r:id="rId6"/>
    <p:sldLayoutId id="2147483676" r:id="rId7"/>
    <p:sldLayoutId id="2147483677" r:id="rId8"/>
  </p:sldLayoutIdLst>
  <p:txStyles>
    <p:titleStyle>
      <a:lvl1pPr algn="l" defTabSz="914400" rtl="0" eaLnBrk="1" latinLnBrk="0" hangingPunct="1">
        <a:lnSpc>
          <a:spcPct val="90000"/>
        </a:lnSpc>
        <a:spcBef>
          <a:spcPct val="0"/>
        </a:spcBef>
        <a:buNone/>
        <a:defRPr sz="4400" kern="1200">
          <a:solidFill>
            <a:schemeClr val="tx1"/>
          </a:solidFill>
          <a:latin typeface="Lucida Sans" panose="020B0602030504020204" pitchFamily="34"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Lucida Sans" panose="020B0602030504020204" pitchFamily="34" charset="77"/>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Lucida Sans" panose="020B0602030504020204" pitchFamily="34" charset="77"/>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Lucida Sans" panose="020B0602030504020204" pitchFamily="34" charset="77"/>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Lucida Sans" panose="020B0602030504020204" pitchFamily="34" charset="77"/>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Lucida Sans" panose="020B0602030504020204" pitchFamily="34"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75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3A4C2EC-6423-9F2D-9621-F4478E05C25B}"/>
              </a:ext>
            </a:extLst>
          </p:cNvPr>
          <p:cNvSpPr>
            <a:spLocks noGrp="1"/>
          </p:cNvSpPr>
          <p:nvPr>
            <p:ph type="body" sz="quarter" idx="10"/>
          </p:nvPr>
        </p:nvSpPr>
        <p:spPr/>
        <p:txBody>
          <a:bodyPr>
            <a:normAutofit/>
          </a:bodyPr>
          <a:lstStyle/>
          <a:p>
            <a:pPr marL="0" indent="0">
              <a:buNone/>
            </a:pPr>
            <a:r>
              <a:rPr lang="en-AU" b="1" dirty="0">
                <a:solidFill>
                  <a:srgbClr val="002C5B"/>
                </a:solidFill>
                <a:effectLst/>
                <a:latin typeface="Source Sans Pro" panose="020B0503030403020204" pitchFamily="34" charset="0"/>
              </a:rPr>
              <a:t>Our sacred texts and founding stories </a:t>
            </a:r>
            <a:br>
              <a:rPr lang="en-AU" b="1" dirty="0">
                <a:solidFill>
                  <a:srgbClr val="002C5B"/>
                </a:solidFill>
                <a:effectLst/>
                <a:latin typeface="Source Sans Pro" panose="020B0503030403020204" pitchFamily="34" charset="0"/>
              </a:rPr>
            </a:br>
            <a:r>
              <a:rPr lang="en-AU" b="1" dirty="0">
                <a:solidFill>
                  <a:srgbClr val="002C5B"/>
                </a:solidFill>
                <a:effectLst/>
                <a:latin typeface="Source Sans Pro" panose="020B0503030403020204" pitchFamily="34" charset="0"/>
              </a:rPr>
              <a:t>provide us with a well-spring of inspiration. Take some time to re-read the reflection on Respect.</a:t>
            </a:r>
          </a:p>
          <a:p>
            <a:r>
              <a:rPr lang="en-AU" dirty="0">
                <a:solidFill>
                  <a:srgbClr val="002C5B"/>
                </a:solidFill>
                <a:effectLst/>
                <a:latin typeface="Source Sans Pro" panose="020B0503030403020204" pitchFamily="34" charset="0"/>
              </a:rPr>
              <a:t>What insights into this value are significant for you? Why are they significant?</a:t>
            </a:r>
          </a:p>
          <a:p>
            <a:pPr marL="0" indent="0">
              <a:buNone/>
            </a:pPr>
            <a:endParaRPr lang="en-AU" dirty="0">
              <a:solidFill>
                <a:srgbClr val="002C5B"/>
              </a:solidFill>
              <a:effectLst/>
              <a:latin typeface="Source Sans Pro" panose="020B0503030403020204" pitchFamily="34" charset="0"/>
            </a:endParaRPr>
          </a:p>
        </p:txBody>
      </p:sp>
      <p:sp>
        <p:nvSpPr>
          <p:cNvPr id="5" name="Content Placeholder 4">
            <a:extLst>
              <a:ext uri="{FF2B5EF4-FFF2-40B4-BE49-F238E27FC236}">
                <a16:creationId xmlns:a16="http://schemas.microsoft.com/office/drawing/2014/main" id="{65F4A860-5572-B5ED-E0AC-A45F43A4BD6D}"/>
              </a:ext>
            </a:extLst>
          </p:cNvPr>
          <p:cNvSpPr>
            <a:spLocks noGrp="1"/>
          </p:cNvSpPr>
          <p:nvPr>
            <p:ph sz="quarter" idx="12"/>
          </p:nvPr>
        </p:nvSpPr>
        <p:spPr/>
        <p:txBody>
          <a:bodyPr/>
          <a:lstStyle/>
          <a:p>
            <a:pPr marL="0" indent="0">
              <a:buNone/>
            </a:pPr>
            <a:r>
              <a:rPr lang="en-AU" dirty="0">
                <a:solidFill>
                  <a:srgbClr val="002C5B"/>
                </a:solidFill>
                <a:effectLst/>
                <a:latin typeface="Source Sans Pro" panose="020B0503030403020204" pitchFamily="34" charset="0"/>
              </a:rPr>
              <a:t>You are invited to read the following texts:</a:t>
            </a:r>
          </a:p>
          <a:p>
            <a:pPr marL="0" indent="0">
              <a:buNone/>
            </a:pPr>
            <a:r>
              <a:rPr lang="en-AU" dirty="0">
                <a:solidFill>
                  <a:srgbClr val="002C5B"/>
                </a:solidFill>
                <a:effectLst/>
                <a:latin typeface="Source Sans Pro" panose="020B0503030403020204" pitchFamily="34" charset="0"/>
              </a:rPr>
              <a:t>Genesis 2:7-9, 15</a:t>
            </a:r>
          </a:p>
          <a:p>
            <a:pPr marL="0" indent="0">
              <a:buNone/>
            </a:pPr>
            <a:r>
              <a:rPr lang="en-AU" dirty="0">
                <a:solidFill>
                  <a:srgbClr val="002C5B"/>
                </a:solidFill>
                <a:effectLst/>
                <a:latin typeface="Source Sans Pro" panose="020B0503030403020204" pitchFamily="34" charset="0"/>
              </a:rPr>
              <a:t>Matthew 5:1-12</a:t>
            </a:r>
          </a:p>
          <a:p>
            <a:pPr marL="0" indent="0">
              <a:buNone/>
            </a:pPr>
            <a:r>
              <a:rPr lang="en-AU" dirty="0">
                <a:solidFill>
                  <a:srgbClr val="002C5B"/>
                </a:solidFill>
                <a:effectLst/>
                <a:latin typeface="Source Sans Pro" panose="020B0503030403020204" pitchFamily="34" charset="0"/>
              </a:rPr>
              <a:t>When we act respectfully, we are nurturing a culture of right relationships. </a:t>
            </a:r>
          </a:p>
          <a:p>
            <a:r>
              <a:rPr lang="en-AU" dirty="0">
                <a:solidFill>
                  <a:srgbClr val="002C5B"/>
                </a:solidFill>
                <a:effectLst/>
                <a:latin typeface="Source Sans Pro" panose="020B0503030403020204" pitchFamily="34" charset="0"/>
              </a:rPr>
              <a:t>What benchmarks for ‘being in right relationship’ are presented in these texts? </a:t>
            </a:r>
          </a:p>
          <a:p>
            <a:pPr marL="0" indent="0">
              <a:buNone/>
            </a:pPr>
            <a:endParaRPr lang="en-AU" dirty="0">
              <a:solidFill>
                <a:srgbClr val="002C5B"/>
              </a:solidFill>
              <a:effectLst/>
              <a:latin typeface="Source Sans Pro" panose="020B0503030403020204" pitchFamily="34" charset="0"/>
            </a:endParaRPr>
          </a:p>
        </p:txBody>
      </p:sp>
    </p:spTree>
    <p:extLst>
      <p:ext uri="{BB962C8B-B14F-4D97-AF65-F5344CB8AC3E}">
        <p14:creationId xmlns:p14="http://schemas.microsoft.com/office/powerpoint/2010/main" val="336105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C8F0AC1-88B0-4DE3-D182-7C488179A6DC}"/>
              </a:ext>
            </a:extLst>
          </p:cNvPr>
          <p:cNvSpPr>
            <a:spLocks noGrp="1"/>
          </p:cNvSpPr>
          <p:nvPr>
            <p:ph type="body" sz="quarter" idx="10"/>
          </p:nvPr>
        </p:nvSpPr>
        <p:spPr>
          <a:xfrm>
            <a:off x="581722" y="1759225"/>
            <a:ext cx="5514278" cy="4803559"/>
          </a:xfrm>
        </p:spPr>
        <p:txBody>
          <a:bodyPr>
            <a:normAutofit/>
          </a:bodyPr>
          <a:lstStyle/>
          <a:p>
            <a:pPr marL="0" indent="0">
              <a:buNone/>
            </a:pPr>
            <a:r>
              <a:rPr lang="en-AU" b="1" dirty="0">
                <a:solidFill>
                  <a:srgbClr val="002C5B"/>
                </a:solidFill>
                <a:effectLst/>
                <a:latin typeface="Source Sans Pro" panose="020B0503030403020204" pitchFamily="34" charset="0"/>
              </a:rPr>
              <a:t>Our stance towards others, how we view people and all of creation, influences our capacity to be respectful. </a:t>
            </a:r>
          </a:p>
          <a:p>
            <a:r>
              <a:rPr lang="en-AU" dirty="0">
                <a:solidFill>
                  <a:srgbClr val="002C5B"/>
                </a:solidFill>
                <a:effectLst/>
                <a:latin typeface="Source Sans Pro" panose="020B0503030403020204" pitchFamily="34" charset="0"/>
              </a:rPr>
              <a:t>Why do we sometimes struggle to be respectful – at home, in our workplaces, </a:t>
            </a:r>
            <a:br>
              <a:rPr lang="en-AU" dirty="0">
                <a:solidFill>
                  <a:srgbClr val="002C5B"/>
                </a:solidFill>
                <a:effectLst/>
                <a:latin typeface="Source Sans Pro" panose="020B0503030403020204" pitchFamily="34" charset="0"/>
              </a:rPr>
            </a:br>
            <a:r>
              <a:rPr lang="en-AU" dirty="0">
                <a:solidFill>
                  <a:srgbClr val="002C5B"/>
                </a:solidFill>
                <a:effectLst/>
                <a:latin typeface="Source Sans Pro" panose="020B0503030403020204" pitchFamily="34" charset="0"/>
              </a:rPr>
              <a:t>in broader society?</a:t>
            </a:r>
          </a:p>
          <a:p>
            <a:r>
              <a:rPr lang="en-AU" dirty="0">
                <a:solidFill>
                  <a:srgbClr val="002C5B"/>
                </a:solidFill>
                <a:effectLst/>
                <a:latin typeface="Source Sans Pro" panose="020B0503030403020204" pitchFamily="34" charset="0"/>
              </a:rPr>
              <a:t>Identify some practical ways you can work with others to address issues which flow from a lack of respect – for example: demeaning language, gossip, violence, misuse of social media, pollution and waste of resources.</a:t>
            </a:r>
          </a:p>
          <a:p>
            <a:endParaRPr lang="en-AU" dirty="0">
              <a:solidFill>
                <a:srgbClr val="002C5B"/>
              </a:solidFill>
              <a:effectLst/>
              <a:latin typeface="Source Sans Pro" panose="020B0503030403020204" pitchFamily="34" charset="0"/>
            </a:endParaRPr>
          </a:p>
          <a:p>
            <a:endParaRPr lang="en-US" dirty="0"/>
          </a:p>
        </p:txBody>
      </p:sp>
      <p:sp>
        <p:nvSpPr>
          <p:cNvPr id="25" name="Content Placeholder 24">
            <a:extLst>
              <a:ext uri="{FF2B5EF4-FFF2-40B4-BE49-F238E27FC236}">
                <a16:creationId xmlns:a16="http://schemas.microsoft.com/office/drawing/2014/main" id="{667EACDC-B00D-F2DB-B9C2-258FC6CD9B2C}"/>
              </a:ext>
            </a:extLst>
          </p:cNvPr>
          <p:cNvSpPr>
            <a:spLocks noGrp="1"/>
          </p:cNvSpPr>
          <p:nvPr>
            <p:ph sz="quarter" idx="12"/>
          </p:nvPr>
        </p:nvSpPr>
        <p:spPr/>
        <p:txBody>
          <a:bodyPr/>
          <a:lstStyle/>
          <a:p>
            <a:pPr marL="0" indent="0">
              <a:buNone/>
            </a:pPr>
            <a:r>
              <a:rPr lang="en-AU" dirty="0">
                <a:solidFill>
                  <a:srgbClr val="002C5B"/>
                </a:solidFill>
                <a:effectLst/>
                <a:latin typeface="Source Sans Pro" panose="020B0503030403020204" pitchFamily="34" charset="0"/>
              </a:rPr>
              <a:t>Commit to addressing one issue and schedule time to reflect regularly on the outcomes of your actions.</a:t>
            </a:r>
          </a:p>
          <a:p>
            <a:endParaRPr lang="en-US" dirty="0"/>
          </a:p>
        </p:txBody>
      </p:sp>
      <p:pic>
        <p:nvPicPr>
          <p:cNvPr id="3" name="Picture 2" descr="A child looking through a magnifying glass&#10;&#10;Description automatically generated">
            <a:extLst>
              <a:ext uri="{FF2B5EF4-FFF2-40B4-BE49-F238E27FC236}">
                <a16:creationId xmlns:a16="http://schemas.microsoft.com/office/drawing/2014/main" id="{004DEA42-D371-D32C-95DF-926F48508157}"/>
              </a:ext>
            </a:extLst>
          </p:cNvPr>
          <p:cNvPicPr>
            <a:picLocks noChangeAspect="1"/>
          </p:cNvPicPr>
          <p:nvPr/>
        </p:nvPicPr>
        <p:blipFill>
          <a:blip r:embed="rId2"/>
          <a:stretch>
            <a:fillRect/>
          </a:stretch>
        </p:blipFill>
        <p:spPr>
          <a:xfrm>
            <a:off x="6823927" y="2261616"/>
            <a:ext cx="3366033" cy="3366033"/>
          </a:xfrm>
          <a:prstGeom prst="rect">
            <a:avLst/>
          </a:prstGeom>
        </p:spPr>
      </p:pic>
    </p:spTree>
    <p:extLst>
      <p:ext uri="{BB962C8B-B14F-4D97-AF65-F5344CB8AC3E}">
        <p14:creationId xmlns:p14="http://schemas.microsoft.com/office/powerpoint/2010/main" val="428380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E8C53E-CE8C-E486-85E0-D024B1EF80C4}"/>
              </a:ext>
            </a:extLst>
          </p:cNvPr>
          <p:cNvSpPr>
            <a:spLocks noGrp="1"/>
          </p:cNvSpPr>
          <p:nvPr>
            <p:ph type="body" sz="quarter" idx="10"/>
          </p:nvPr>
        </p:nvSpPr>
        <p:spPr>
          <a:xfrm>
            <a:off x="581722" y="1759225"/>
            <a:ext cx="5307447" cy="4803559"/>
          </a:xfrm>
        </p:spPr>
        <p:txBody>
          <a:bodyPr>
            <a:normAutofit/>
          </a:bodyPr>
          <a:lstStyle/>
          <a:p>
            <a:pPr marL="0" indent="0">
              <a:buNone/>
            </a:pPr>
            <a:r>
              <a:rPr lang="en-AU" b="1" dirty="0">
                <a:solidFill>
                  <a:srgbClr val="002C5B"/>
                </a:solidFill>
                <a:effectLst/>
                <a:latin typeface="Source Sans Pro" panose="020B0503030403020204" pitchFamily="34" charset="0"/>
              </a:rPr>
              <a:t>Dreams become reality one step at a time! </a:t>
            </a:r>
          </a:p>
          <a:p>
            <a:r>
              <a:rPr lang="en-AU" dirty="0">
                <a:solidFill>
                  <a:srgbClr val="002C5B"/>
                </a:solidFill>
                <a:effectLst/>
                <a:latin typeface="Source Sans Pro" panose="020B0503030403020204" pitchFamily="34" charset="0"/>
              </a:rPr>
              <a:t>How might life be different if we enabled diverse views and talents to be respected, encouraged and celebrated?</a:t>
            </a:r>
          </a:p>
          <a:p>
            <a:endParaRPr lang="en-US" dirty="0"/>
          </a:p>
        </p:txBody>
      </p:sp>
      <p:sp>
        <p:nvSpPr>
          <p:cNvPr id="12" name="Content Placeholder 11">
            <a:extLst>
              <a:ext uri="{FF2B5EF4-FFF2-40B4-BE49-F238E27FC236}">
                <a16:creationId xmlns:a16="http://schemas.microsoft.com/office/drawing/2014/main" id="{43D4D1DC-7D38-9E88-62EC-835508596EDB}"/>
              </a:ext>
            </a:extLst>
          </p:cNvPr>
          <p:cNvSpPr>
            <a:spLocks noGrp="1"/>
          </p:cNvSpPr>
          <p:nvPr>
            <p:ph sz="quarter" idx="12"/>
          </p:nvPr>
        </p:nvSpPr>
        <p:spPr/>
        <p:txBody>
          <a:bodyPr/>
          <a:lstStyle/>
          <a:p>
            <a:pPr marL="0" indent="0">
              <a:buNone/>
            </a:pPr>
            <a:r>
              <a:rPr lang="en-AU" dirty="0">
                <a:solidFill>
                  <a:srgbClr val="002C5B"/>
                </a:solidFill>
                <a:effectLst/>
                <a:latin typeface="Source Sans Pro" panose="020B0503030403020204" pitchFamily="34" charset="0"/>
              </a:rPr>
              <a:t>All of creation is interconnected! </a:t>
            </a:r>
          </a:p>
          <a:p>
            <a:r>
              <a:rPr lang="en-AU" dirty="0">
                <a:solidFill>
                  <a:srgbClr val="002C5B"/>
                </a:solidFill>
                <a:effectLst/>
                <a:latin typeface="Source Sans Pro" panose="020B0503030403020204" pitchFamily="34" charset="0"/>
              </a:rPr>
              <a:t>How expansive is your approach to respect? What are your limits to respect? </a:t>
            </a:r>
          </a:p>
          <a:p>
            <a:r>
              <a:rPr lang="en-AU" dirty="0">
                <a:solidFill>
                  <a:srgbClr val="002C5B"/>
                </a:solidFill>
                <a:effectLst/>
                <a:latin typeface="Source Sans Pro" panose="020B0503030403020204" pitchFamily="34" charset="0"/>
              </a:rPr>
              <a:t>In what ways (locally, nationally, globally) can you and your colleagues use your skills and influence to help sustain our Earth community?</a:t>
            </a:r>
          </a:p>
          <a:p>
            <a:endParaRPr lang="en-US" dirty="0"/>
          </a:p>
        </p:txBody>
      </p:sp>
      <p:pic>
        <p:nvPicPr>
          <p:cNvPr id="3" name="Picture 2">
            <a:extLst>
              <a:ext uri="{FF2B5EF4-FFF2-40B4-BE49-F238E27FC236}">
                <a16:creationId xmlns:a16="http://schemas.microsoft.com/office/drawing/2014/main" id="{C8098C76-A1C1-8172-B1A9-84E5D1EB396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588217" y="3865757"/>
            <a:ext cx="2280014" cy="2280014"/>
          </a:xfrm>
          <a:prstGeom prst="rect">
            <a:avLst/>
          </a:prstGeom>
        </p:spPr>
      </p:pic>
    </p:spTree>
    <p:extLst>
      <p:ext uri="{BB962C8B-B14F-4D97-AF65-F5344CB8AC3E}">
        <p14:creationId xmlns:p14="http://schemas.microsoft.com/office/powerpoint/2010/main" val="62902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7C821F8-51BD-78D5-A143-8E69DC677D9C}"/>
              </a:ext>
            </a:extLst>
          </p:cNvPr>
          <p:cNvSpPr>
            <a:spLocks noGrp="1"/>
          </p:cNvSpPr>
          <p:nvPr>
            <p:ph sz="quarter" idx="13"/>
          </p:nvPr>
        </p:nvSpPr>
        <p:spPr/>
        <p:txBody>
          <a:bodyPr/>
          <a:lstStyle/>
          <a:p>
            <a:pPr algn="ctr"/>
            <a:r>
              <a:rPr lang="en-AU" dirty="0">
                <a:effectLst/>
                <a:latin typeface="Source Sans Pro" panose="020B0503030403020204" pitchFamily="34" charset="0"/>
              </a:rPr>
              <a:t>We respectfully acknowledge all </a:t>
            </a:r>
            <a:r>
              <a:rPr lang="en-AU" b="1" i="1" dirty="0">
                <a:solidFill>
                  <a:srgbClr val="002C5B"/>
                </a:solidFill>
                <a:effectLst/>
                <a:latin typeface="Source Sans Pro" panose="020B0503030403020204" pitchFamily="34" charset="0"/>
              </a:rPr>
              <a:t>First Nations Peoples</a:t>
            </a:r>
            <a:r>
              <a:rPr lang="en-AU" dirty="0">
                <a:effectLst/>
                <a:latin typeface="Source Sans Pro" panose="020B0503030403020204" pitchFamily="34" charset="0"/>
              </a:rPr>
              <a:t>, </a:t>
            </a:r>
            <a:br>
              <a:rPr lang="en-AU" dirty="0">
                <a:effectLst/>
                <a:latin typeface="Source Sans Pro" panose="020B0503030403020204" pitchFamily="34" charset="0"/>
              </a:rPr>
            </a:br>
            <a:r>
              <a:rPr lang="en-AU" dirty="0">
                <a:effectLst/>
                <a:latin typeface="Source Sans Pro" panose="020B0503030403020204" pitchFamily="34" charset="0"/>
              </a:rPr>
              <a:t>especially those on whose lands we engage in ministry.</a:t>
            </a:r>
          </a:p>
          <a:p>
            <a:pPr algn="ctr"/>
            <a:endParaRPr lang="en-US" dirty="0"/>
          </a:p>
        </p:txBody>
      </p:sp>
      <p:sp>
        <p:nvSpPr>
          <p:cNvPr id="6" name="TextBox 5">
            <a:extLst>
              <a:ext uri="{FF2B5EF4-FFF2-40B4-BE49-F238E27FC236}">
                <a16:creationId xmlns:a16="http://schemas.microsoft.com/office/drawing/2014/main" id="{711D2B86-AECB-9620-2BD7-82AED3D2308D}"/>
              </a:ext>
            </a:extLst>
          </p:cNvPr>
          <p:cNvSpPr txBox="1"/>
          <p:nvPr/>
        </p:nvSpPr>
        <p:spPr>
          <a:xfrm>
            <a:off x="3456878" y="6211669"/>
            <a:ext cx="5278244" cy="646331"/>
          </a:xfrm>
          <a:prstGeom prst="rect">
            <a:avLst/>
          </a:prstGeom>
          <a:noFill/>
        </p:spPr>
        <p:txBody>
          <a:bodyPr wrap="square" rtlCol="0">
            <a:spAutoFit/>
          </a:bodyPr>
          <a:lstStyle/>
          <a:p>
            <a:pPr algn="ctr"/>
            <a:r>
              <a:rPr lang="en-AU" sz="1200" dirty="0">
                <a:solidFill>
                  <a:srgbClr val="002C5B"/>
                </a:solidFill>
                <a:latin typeface="Source Sans Pro" panose="020B0503030403020204" pitchFamily="34" charset="0"/>
              </a:rPr>
              <a:t>© Mercy Ministry Companions   |   </a:t>
            </a:r>
            <a:r>
              <a:rPr lang="en-AU" sz="1200" dirty="0" err="1">
                <a:solidFill>
                  <a:srgbClr val="002C5B"/>
                </a:solidFill>
                <a:latin typeface="Source Sans Pro" panose="020B0503030403020204" pitchFamily="34" charset="0"/>
              </a:rPr>
              <a:t>www.mercyministrycompanions.org.au</a:t>
            </a:r>
            <a:endParaRPr lang="en-AU" sz="1200" dirty="0">
              <a:solidFill>
                <a:srgbClr val="002C5B"/>
              </a:solidFill>
              <a:latin typeface="Source Sans Pro" panose="020B0503030403020204" pitchFamily="34" charset="0"/>
            </a:endParaRPr>
          </a:p>
          <a:p>
            <a:pPr algn="ctr"/>
            <a:endParaRPr lang="en-US" sz="1200" dirty="0"/>
          </a:p>
          <a:p>
            <a:pPr algn="ctr"/>
            <a:endParaRPr lang="en-US" sz="1200" dirty="0"/>
          </a:p>
        </p:txBody>
      </p:sp>
    </p:spTree>
    <p:extLst>
      <p:ext uri="{BB962C8B-B14F-4D97-AF65-F5344CB8AC3E}">
        <p14:creationId xmlns:p14="http://schemas.microsoft.com/office/powerpoint/2010/main" val="87519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B52B7D0-F5BA-7373-22A1-783DCB1415AA}"/>
              </a:ext>
            </a:extLst>
          </p:cNvPr>
          <p:cNvPicPr>
            <a:picLocks noChangeAspect="1"/>
          </p:cNvPicPr>
          <p:nvPr/>
        </p:nvPicPr>
        <p:blipFill>
          <a:blip r:embed="rId2"/>
          <a:srcRect/>
          <a:stretch/>
        </p:blipFill>
        <p:spPr>
          <a:xfrm>
            <a:off x="0" y="0"/>
            <a:ext cx="5080000" cy="2286000"/>
          </a:xfrm>
          <a:prstGeom prst="rect">
            <a:avLst/>
          </a:prstGeom>
        </p:spPr>
      </p:pic>
      <p:sp>
        <p:nvSpPr>
          <p:cNvPr id="2" name="Text Placeholder 1">
            <a:extLst>
              <a:ext uri="{FF2B5EF4-FFF2-40B4-BE49-F238E27FC236}">
                <a16:creationId xmlns:a16="http://schemas.microsoft.com/office/drawing/2014/main" id="{BFA6DD4B-7EAF-93F6-14E6-0A5AC2C31C5D}"/>
              </a:ext>
            </a:extLst>
          </p:cNvPr>
          <p:cNvSpPr>
            <a:spLocks noGrp="1"/>
          </p:cNvSpPr>
          <p:nvPr>
            <p:ph type="body" sz="quarter" idx="10"/>
          </p:nvPr>
        </p:nvSpPr>
        <p:spPr>
          <a:xfrm>
            <a:off x="581722" y="2503714"/>
            <a:ext cx="8080647" cy="3885588"/>
          </a:xfrm>
        </p:spPr>
        <p:txBody>
          <a:bodyPr>
            <a:normAutofit/>
          </a:bodyPr>
          <a:lstStyle/>
          <a:p>
            <a:r>
              <a:rPr lang="en-AU" dirty="0"/>
              <a:t>Respect is at the heart of Pope Francis’ summons in </a:t>
            </a:r>
            <a:r>
              <a:rPr lang="en-AU" dirty="0" err="1"/>
              <a:t>Laudato</a:t>
            </a:r>
            <a:r>
              <a:rPr lang="en-AU" dirty="0"/>
              <a:t> Si’ to engage in “grateful contemplation of God’s world” (n. 214) which “allows us to discover in each thing a teaching which God wishes to hand on to us” (n. 85). This is an invitation to recognise and respect the sacredness of each element of creation, requiring of us an attitude of humility.</a:t>
            </a:r>
          </a:p>
        </p:txBody>
      </p:sp>
    </p:spTree>
    <p:extLst>
      <p:ext uri="{BB962C8B-B14F-4D97-AF65-F5344CB8AC3E}">
        <p14:creationId xmlns:p14="http://schemas.microsoft.com/office/powerpoint/2010/main" val="160578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A6DD4B-7EAF-93F6-14E6-0A5AC2C31C5D}"/>
              </a:ext>
            </a:extLst>
          </p:cNvPr>
          <p:cNvSpPr>
            <a:spLocks noGrp="1"/>
          </p:cNvSpPr>
          <p:nvPr>
            <p:ph type="body" sz="quarter" idx="10"/>
          </p:nvPr>
        </p:nvSpPr>
        <p:spPr>
          <a:xfrm>
            <a:off x="581722" y="783771"/>
            <a:ext cx="5307447" cy="4843531"/>
          </a:xfrm>
        </p:spPr>
        <p:txBody>
          <a:bodyPr>
            <a:normAutofit lnSpcReduction="10000"/>
          </a:bodyPr>
          <a:lstStyle/>
          <a:p>
            <a:r>
              <a:rPr lang="en-AU" dirty="0"/>
              <a:t>A similar dynamic of respect is evoked by the teaching of Jesus in his list of blessings, called The Beatitudes (Matthew 5:1-12). One of the Beatitudes begins “Blessed are the meek …” (5:4). Meekness, or gentleness, requires the respect and strength to be in right relationship, beginning with our relationship with God and extending to the whole Earth community.</a:t>
            </a:r>
          </a:p>
          <a:p>
            <a:endParaRPr lang="en-US" dirty="0"/>
          </a:p>
        </p:txBody>
      </p:sp>
    </p:spTree>
    <p:extLst>
      <p:ext uri="{BB962C8B-B14F-4D97-AF65-F5344CB8AC3E}">
        <p14:creationId xmlns:p14="http://schemas.microsoft.com/office/powerpoint/2010/main" val="240071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A6DD4B-7EAF-93F6-14E6-0A5AC2C31C5D}"/>
              </a:ext>
            </a:extLst>
          </p:cNvPr>
          <p:cNvSpPr>
            <a:spLocks noGrp="1"/>
          </p:cNvSpPr>
          <p:nvPr>
            <p:ph type="body" sz="quarter" idx="10"/>
          </p:nvPr>
        </p:nvSpPr>
        <p:spPr/>
        <p:txBody>
          <a:bodyPr>
            <a:normAutofit/>
          </a:bodyPr>
          <a:lstStyle/>
          <a:p>
            <a:r>
              <a:rPr lang="en-AU" dirty="0"/>
              <a:t>Another of the Beatitudes has a special significance for the Mercy world: “Blessed are the merciful, for they will be </a:t>
            </a:r>
            <a:r>
              <a:rPr lang="en-AU" dirty="0" err="1"/>
              <a:t>mercied</a:t>
            </a:r>
            <a:r>
              <a:rPr lang="en-AU" dirty="0"/>
              <a:t>” (5:7). Those who show mercy will also receive mercy, and together they will become mercy by their actions. Mercy creates a spiral </a:t>
            </a:r>
            <a:br>
              <a:rPr lang="en-AU" dirty="0"/>
            </a:br>
            <a:r>
              <a:rPr lang="en-AU" dirty="0"/>
              <a:t>of right relationships! </a:t>
            </a:r>
            <a:endParaRPr lang="en-US" dirty="0"/>
          </a:p>
        </p:txBody>
      </p:sp>
      <p:sp>
        <p:nvSpPr>
          <p:cNvPr id="6" name="Content Placeholder 5">
            <a:extLst>
              <a:ext uri="{FF2B5EF4-FFF2-40B4-BE49-F238E27FC236}">
                <a16:creationId xmlns:a16="http://schemas.microsoft.com/office/drawing/2014/main" id="{7FD4B892-38B1-F18A-4718-EDBB8996251C}"/>
              </a:ext>
            </a:extLst>
          </p:cNvPr>
          <p:cNvSpPr>
            <a:spLocks noGrp="1"/>
          </p:cNvSpPr>
          <p:nvPr>
            <p:ph sz="quarter" idx="12"/>
          </p:nvPr>
        </p:nvSpPr>
        <p:spPr/>
        <p:txBody>
          <a:bodyPr/>
          <a:lstStyle/>
          <a:p>
            <a:endParaRPr lang="en-US" dirty="0"/>
          </a:p>
          <a:p>
            <a:endParaRPr lang="en-US" dirty="0"/>
          </a:p>
        </p:txBody>
      </p:sp>
      <p:pic>
        <p:nvPicPr>
          <p:cNvPr id="22" name="Content Placeholder 3" descr="A person and person sitting on the beach looking at the water&#10;&#10;Description automatically generated">
            <a:extLst>
              <a:ext uri="{FF2B5EF4-FFF2-40B4-BE49-F238E27FC236}">
                <a16:creationId xmlns:a16="http://schemas.microsoft.com/office/drawing/2014/main" id="{E63A07B1-E386-73BA-10CB-D969DD088C75}"/>
              </a:ext>
            </a:extLst>
          </p:cNvPr>
          <p:cNvPicPr>
            <a:picLocks noChangeAspect="1"/>
          </p:cNvPicPr>
          <p:nvPr/>
        </p:nvPicPr>
        <p:blipFill>
          <a:blip r:embed="rId3"/>
          <a:stretch>
            <a:fillRect/>
          </a:stretch>
        </p:blipFill>
        <p:spPr>
          <a:xfrm>
            <a:off x="6534943" y="784225"/>
            <a:ext cx="4843463" cy="4843463"/>
          </a:xfrm>
          <a:prstGeom prst="rect">
            <a:avLst/>
          </a:prstGeom>
        </p:spPr>
      </p:pic>
    </p:spTree>
    <p:extLst>
      <p:ext uri="{BB962C8B-B14F-4D97-AF65-F5344CB8AC3E}">
        <p14:creationId xmlns:p14="http://schemas.microsoft.com/office/powerpoint/2010/main" val="6592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C6CEC-8042-ACA3-1004-14336B2A6675}"/>
              </a:ext>
            </a:extLst>
          </p:cNvPr>
          <p:cNvSpPr>
            <a:spLocks noGrp="1"/>
          </p:cNvSpPr>
          <p:nvPr>
            <p:ph type="body" sz="quarter" idx="10"/>
          </p:nvPr>
        </p:nvSpPr>
        <p:spPr/>
        <p:txBody>
          <a:bodyPr/>
          <a:lstStyle/>
          <a:p>
            <a:r>
              <a:rPr lang="en-AU" dirty="0"/>
              <a:t>There is a mutuality of respect implied here. As we minister to others in mercy, we are called to be open to receive mercy from them, acknowledging the sacredness of those to whom we minister.</a:t>
            </a:r>
          </a:p>
          <a:p>
            <a:endParaRPr lang="en-US" dirty="0"/>
          </a:p>
        </p:txBody>
      </p:sp>
      <p:pic>
        <p:nvPicPr>
          <p:cNvPr id="4" name="Content Placeholder 3" descr="A person and person sitting on the beach looking at the water&#10;&#10;Description automatically generated">
            <a:extLst>
              <a:ext uri="{FF2B5EF4-FFF2-40B4-BE49-F238E27FC236}">
                <a16:creationId xmlns:a16="http://schemas.microsoft.com/office/drawing/2014/main" id="{F5E129B8-7540-A856-D5A0-3E8FF7B068D2}"/>
              </a:ext>
            </a:extLst>
          </p:cNvPr>
          <p:cNvPicPr>
            <a:picLocks noGrp="1" noChangeAspect="1"/>
          </p:cNvPicPr>
          <p:nvPr>
            <p:ph sz="quarter" idx="12"/>
          </p:nvPr>
        </p:nvPicPr>
        <p:blipFill>
          <a:blip r:embed="rId2"/>
          <a:stretch>
            <a:fillRect/>
          </a:stretch>
        </p:blipFill>
        <p:spPr>
          <a:xfrm>
            <a:off x="6534943" y="784225"/>
            <a:ext cx="4843463" cy="4843463"/>
          </a:xfrm>
          <a:prstGeom prst="rect">
            <a:avLst/>
          </a:prstGeom>
        </p:spPr>
      </p:pic>
    </p:spTree>
    <p:extLst>
      <p:ext uri="{BB962C8B-B14F-4D97-AF65-F5344CB8AC3E}">
        <p14:creationId xmlns:p14="http://schemas.microsoft.com/office/powerpoint/2010/main" val="3057252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A6DD4B-7EAF-93F6-14E6-0A5AC2C31C5D}"/>
              </a:ext>
            </a:extLst>
          </p:cNvPr>
          <p:cNvSpPr>
            <a:spLocks noGrp="1"/>
          </p:cNvSpPr>
          <p:nvPr>
            <p:ph type="body" sz="quarter" idx="10"/>
          </p:nvPr>
        </p:nvSpPr>
        <p:spPr>
          <a:xfrm>
            <a:off x="581722" y="783771"/>
            <a:ext cx="5307447" cy="4843531"/>
          </a:xfrm>
        </p:spPr>
        <p:txBody>
          <a:bodyPr>
            <a:normAutofit/>
          </a:bodyPr>
          <a:lstStyle/>
          <a:p>
            <a:r>
              <a:rPr lang="en-AU" dirty="0"/>
              <a:t>That Catherine McAuley operated from a basis of respect and encouraged the same attitude in the early Sisters of Mercy is clear from her words: “Every place has its own particular ideas and feelings which must be yielded to when possible” (Letter to Frances </a:t>
            </a:r>
            <a:r>
              <a:rPr lang="en-AU" dirty="0" err="1"/>
              <a:t>Warde</a:t>
            </a:r>
            <a:r>
              <a:rPr lang="en-AU" dirty="0"/>
              <a:t>, November 17, 1838). </a:t>
            </a:r>
            <a:endParaRPr lang="en-US" dirty="0"/>
          </a:p>
        </p:txBody>
      </p:sp>
      <p:sp>
        <p:nvSpPr>
          <p:cNvPr id="5" name="Content Placeholder 4">
            <a:extLst>
              <a:ext uri="{FF2B5EF4-FFF2-40B4-BE49-F238E27FC236}">
                <a16:creationId xmlns:a16="http://schemas.microsoft.com/office/drawing/2014/main" id="{CF42503C-DAE0-1E6D-72FF-906C6197F390}"/>
              </a:ext>
            </a:extLst>
          </p:cNvPr>
          <p:cNvSpPr>
            <a:spLocks noGrp="1"/>
          </p:cNvSpPr>
          <p:nvPr>
            <p:ph sz="quarter" idx="12"/>
          </p:nvPr>
        </p:nvSpPr>
        <p:spPr/>
        <p:txBody>
          <a:bodyPr/>
          <a:lstStyle/>
          <a:p>
            <a:r>
              <a:rPr lang="en-AU" dirty="0"/>
              <a:t>Catherine respected the different ways and customs that she encountered in each town and was also open to learning from others: </a:t>
            </a:r>
          </a:p>
          <a:p>
            <a:r>
              <a:rPr lang="en-AU" dirty="0">
                <a:solidFill>
                  <a:schemeClr val="bg2"/>
                </a:solidFill>
              </a:rPr>
              <a:t>“The adage – ‘never too old to learn’ – is a great comfort to me” (</a:t>
            </a:r>
            <a:r>
              <a:rPr lang="en-AU" i="1" dirty="0">
                <a:solidFill>
                  <a:schemeClr val="bg2"/>
                </a:solidFill>
              </a:rPr>
              <a:t>Letter to Frances </a:t>
            </a:r>
            <a:r>
              <a:rPr lang="en-AU" i="1" dirty="0" err="1">
                <a:solidFill>
                  <a:schemeClr val="bg2"/>
                </a:solidFill>
              </a:rPr>
              <a:t>Warde</a:t>
            </a:r>
            <a:r>
              <a:rPr lang="en-AU" dirty="0">
                <a:solidFill>
                  <a:schemeClr val="bg2"/>
                </a:solidFill>
              </a:rPr>
              <a:t>, September 23, 1839).</a:t>
            </a:r>
          </a:p>
          <a:p>
            <a:endParaRPr lang="en-US" dirty="0"/>
          </a:p>
        </p:txBody>
      </p:sp>
    </p:spTree>
    <p:extLst>
      <p:ext uri="{BB962C8B-B14F-4D97-AF65-F5344CB8AC3E}">
        <p14:creationId xmlns:p14="http://schemas.microsoft.com/office/powerpoint/2010/main" val="181530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A6DD4B-7EAF-93F6-14E6-0A5AC2C31C5D}"/>
              </a:ext>
            </a:extLst>
          </p:cNvPr>
          <p:cNvSpPr>
            <a:spLocks noGrp="1"/>
          </p:cNvSpPr>
          <p:nvPr>
            <p:ph type="body" sz="quarter" idx="10"/>
          </p:nvPr>
        </p:nvSpPr>
        <p:spPr>
          <a:xfrm>
            <a:off x="581722" y="783771"/>
            <a:ext cx="5307447" cy="4843531"/>
          </a:xfrm>
        </p:spPr>
        <p:txBody>
          <a:bodyPr>
            <a:normAutofit/>
          </a:bodyPr>
          <a:lstStyle/>
          <a:p>
            <a:r>
              <a:rPr lang="en-AU" dirty="0"/>
              <a:t>We can begin to understand why so many young women were drawn to join Catherine in her works of mercy from these words of hers: </a:t>
            </a:r>
          </a:p>
          <a:p>
            <a:r>
              <a:rPr lang="en-AU" dirty="0">
                <a:solidFill>
                  <a:schemeClr val="bg2"/>
                </a:solidFill>
              </a:rPr>
              <a:t>“Be ever ready to praise, </a:t>
            </a:r>
            <a:br>
              <a:rPr lang="en-AU" dirty="0">
                <a:solidFill>
                  <a:schemeClr val="bg2"/>
                </a:solidFill>
              </a:rPr>
            </a:br>
            <a:r>
              <a:rPr lang="en-AU" dirty="0">
                <a:solidFill>
                  <a:schemeClr val="bg2"/>
                </a:solidFill>
              </a:rPr>
              <a:t>to encourage, to stimulate, </a:t>
            </a:r>
            <a:br>
              <a:rPr lang="en-AU" dirty="0">
                <a:solidFill>
                  <a:schemeClr val="bg2"/>
                </a:solidFill>
              </a:rPr>
            </a:br>
            <a:r>
              <a:rPr lang="en-AU" dirty="0">
                <a:solidFill>
                  <a:schemeClr val="bg2"/>
                </a:solidFill>
              </a:rPr>
              <a:t>but slow to censure, and still more slow to condemn” </a:t>
            </a:r>
          </a:p>
          <a:p>
            <a:r>
              <a:rPr lang="en-AU" dirty="0">
                <a:solidFill>
                  <a:schemeClr val="bg2"/>
                </a:solidFill>
              </a:rPr>
              <a:t>(from </a:t>
            </a:r>
            <a:r>
              <a:rPr lang="en-AU" i="1" dirty="0">
                <a:solidFill>
                  <a:schemeClr val="bg2"/>
                </a:solidFill>
              </a:rPr>
              <a:t>Familiar Instructions</a:t>
            </a:r>
            <a:r>
              <a:rPr lang="en-AU" dirty="0">
                <a:solidFill>
                  <a:schemeClr val="bg2"/>
                </a:solidFill>
              </a:rPr>
              <a:t>) </a:t>
            </a:r>
            <a:endParaRPr lang="en-AU" dirty="0"/>
          </a:p>
          <a:p>
            <a:endParaRPr lang="en-US" dirty="0"/>
          </a:p>
        </p:txBody>
      </p:sp>
      <p:sp>
        <p:nvSpPr>
          <p:cNvPr id="7" name="Content Placeholder 6">
            <a:extLst>
              <a:ext uri="{FF2B5EF4-FFF2-40B4-BE49-F238E27FC236}">
                <a16:creationId xmlns:a16="http://schemas.microsoft.com/office/drawing/2014/main" id="{AEF521A6-7A6B-6E8A-149D-97B3AD89D99A}"/>
              </a:ext>
            </a:extLst>
          </p:cNvPr>
          <p:cNvSpPr>
            <a:spLocks noGrp="1"/>
          </p:cNvSpPr>
          <p:nvPr>
            <p:ph sz="quarter" idx="12"/>
          </p:nvPr>
        </p:nvSpPr>
        <p:spPr/>
        <p:txBody>
          <a:bodyPr/>
          <a:lstStyle/>
          <a:p>
            <a:r>
              <a:rPr lang="en-AU"/>
              <a:t>Catherine respected and fostered the different gifts and talents of each of the early Sisters. By praising and encouraging them, she freed them to be and to give of their best.</a:t>
            </a:r>
          </a:p>
          <a:p>
            <a:endParaRPr lang="en-US" b="1" dirty="0">
              <a:solidFill>
                <a:schemeClr val="bg2"/>
              </a:solidFill>
            </a:endParaRPr>
          </a:p>
        </p:txBody>
      </p:sp>
    </p:spTree>
    <p:extLst>
      <p:ext uri="{BB962C8B-B14F-4D97-AF65-F5344CB8AC3E}">
        <p14:creationId xmlns:p14="http://schemas.microsoft.com/office/powerpoint/2010/main" val="280067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FDA0C2-D516-B2E4-5335-22B92923B511}"/>
              </a:ext>
            </a:extLst>
          </p:cNvPr>
          <p:cNvSpPr>
            <a:spLocks noGrp="1"/>
          </p:cNvSpPr>
          <p:nvPr>
            <p:ph type="body" sz="quarter" idx="10"/>
          </p:nvPr>
        </p:nvSpPr>
        <p:spPr>
          <a:xfrm>
            <a:off x="581722" y="783771"/>
            <a:ext cx="5307447" cy="4843531"/>
          </a:xfrm>
        </p:spPr>
        <p:txBody>
          <a:bodyPr/>
          <a:lstStyle/>
          <a:p>
            <a:r>
              <a:rPr lang="en-AU" dirty="0"/>
              <a:t>The wisdom displayed in Catherine’s words speaks to each of us engaged in Mercy ministry today. Respecting diversity of views and talents and enabling and encouraging others to flourish is our call as well as our challenge. </a:t>
            </a:r>
            <a:endParaRPr lang="en-US" dirty="0"/>
          </a:p>
        </p:txBody>
      </p:sp>
      <p:sp>
        <p:nvSpPr>
          <p:cNvPr id="8" name="Content Placeholder 7">
            <a:extLst>
              <a:ext uri="{FF2B5EF4-FFF2-40B4-BE49-F238E27FC236}">
                <a16:creationId xmlns:a16="http://schemas.microsoft.com/office/drawing/2014/main" id="{667F715B-F5D7-33E4-B67E-4B8DF7B823B3}"/>
              </a:ext>
            </a:extLst>
          </p:cNvPr>
          <p:cNvSpPr>
            <a:spLocks noGrp="1"/>
          </p:cNvSpPr>
          <p:nvPr>
            <p:ph sz="quarter" idx="12"/>
          </p:nvPr>
        </p:nvSpPr>
        <p:spPr/>
        <p:txBody>
          <a:bodyPr/>
          <a:lstStyle/>
          <a:p>
            <a:r>
              <a:rPr lang="en-AU" dirty="0"/>
              <a:t>As Pope Francis instructs, our respect needs to be expansive enough to allow Earth itself to flourish. Being aware of and minimising our personal and ministerial ecological footprints is an important element of the Mercy value Respect.</a:t>
            </a:r>
          </a:p>
          <a:p>
            <a:endParaRPr lang="en-US" dirty="0"/>
          </a:p>
        </p:txBody>
      </p:sp>
      <p:pic>
        <p:nvPicPr>
          <p:cNvPr id="10" name="Picture 9" descr="A sunset over a mountain&#10;&#10;Description automatically generated">
            <a:extLst>
              <a:ext uri="{FF2B5EF4-FFF2-40B4-BE49-F238E27FC236}">
                <a16:creationId xmlns:a16="http://schemas.microsoft.com/office/drawing/2014/main" id="{AA01437B-2BCB-3885-F94F-AC103E2AF5F6}"/>
              </a:ext>
            </a:extLst>
          </p:cNvPr>
          <p:cNvPicPr>
            <a:picLocks noChangeAspect="1"/>
          </p:cNvPicPr>
          <p:nvPr/>
        </p:nvPicPr>
        <p:blipFill>
          <a:blip r:embed="rId2"/>
          <a:stretch>
            <a:fillRect/>
          </a:stretch>
        </p:blipFill>
        <p:spPr>
          <a:xfrm>
            <a:off x="0" y="4430750"/>
            <a:ext cx="5393887" cy="2427249"/>
          </a:xfrm>
          <a:prstGeom prst="rect">
            <a:avLst/>
          </a:prstGeom>
        </p:spPr>
      </p:pic>
    </p:spTree>
    <p:extLst>
      <p:ext uri="{BB962C8B-B14F-4D97-AF65-F5344CB8AC3E}">
        <p14:creationId xmlns:p14="http://schemas.microsoft.com/office/powerpoint/2010/main" val="139965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FFE5573-5E99-6CC0-71CA-D2E26F58A9DA}"/>
              </a:ext>
            </a:extLst>
          </p:cNvPr>
          <p:cNvSpPr>
            <a:spLocks noGrp="1"/>
          </p:cNvSpPr>
          <p:nvPr>
            <p:ph type="body" sz="quarter" idx="10"/>
          </p:nvPr>
        </p:nvSpPr>
        <p:spPr>
          <a:xfrm>
            <a:off x="581723" y="1759225"/>
            <a:ext cx="5031058" cy="4803559"/>
          </a:xfrm>
        </p:spPr>
        <p:txBody>
          <a:bodyPr>
            <a:normAutofit/>
          </a:bodyPr>
          <a:lstStyle/>
          <a:p>
            <a:pPr marL="0" indent="0">
              <a:buNone/>
            </a:pPr>
            <a:r>
              <a:rPr lang="en-AU" b="1" dirty="0">
                <a:solidFill>
                  <a:srgbClr val="002C5B"/>
                </a:solidFill>
                <a:effectLst/>
                <a:latin typeface="Source Sans Pro" panose="020B0503030403020204" pitchFamily="34" charset="0"/>
              </a:rPr>
              <a:t>Set aside some time and space where you will not be interrupted for a little while. Notice your surroundings, the view from the window, the sounds, smells and colours of nature.</a:t>
            </a:r>
          </a:p>
          <a:p>
            <a:r>
              <a:rPr lang="en-AU" dirty="0">
                <a:solidFill>
                  <a:srgbClr val="002C5B"/>
                </a:solidFill>
                <a:effectLst/>
                <a:latin typeface="Source Sans Pro" panose="020B0503030403020204" pitchFamily="34" charset="0"/>
              </a:rPr>
              <a:t>In what ways do you show respect for God’s unfolding creation?</a:t>
            </a:r>
          </a:p>
        </p:txBody>
      </p:sp>
      <p:sp>
        <p:nvSpPr>
          <p:cNvPr id="5" name="Content Placeholder 4">
            <a:extLst>
              <a:ext uri="{FF2B5EF4-FFF2-40B4-BE49-F238E27FC236}">
                <a16:creationId xmlns:a16="http://schemas.microsoft.com/office/drawing/2014/main" id="{F7BD1385-03B9-0253-89F0-66305CA0C929}"/>
              </a:ext>
            </a:extLst>
          </p:cNvPr>
          <p:cNvSpPr>
            <a:spLocks noGrp="1"/>
          </p:cNvSpPr>
          <p:nvPr>
            <p:ph sz="quarter" idx="12"/>
          </p:nvPr>
        </p:nvSpPr>
        <p:spPr>
          <a:xfrm>
            <a:off x="6302831" y="783771"/>
            <a:ext cx="5307447" cy="5779013"/>
          </a:xfrm>
        </p:spPr>
        <p:txBody>
          <a:bodyPr/>
          <a:lstStyle/>
          <a:p>
            <a:pPr marL="0" indent="0">
              <a:buNone/>
            </a:pPr>
            <a:r>
              <a:rPr lang="en-AU" dirty="0">
                <a:solidFill>
                  <a:srgbClr val="002C5B"/>
                </a:solidFill>
                <a:effectLst/>
                <a:latin typeface="Source Sans Pro" panose="020B0503030403020204" pitchFamily="34" charset="0"/>
              </a:rPr>
              <a:t>Think about the people with whom you have interacted today. </a:t>
            </a:r>
          </a:p>
          <a:p>
            <a:r>
              <a:rPr lang="en-AU" dirty="0">
                <a:solidFill>
                  <a:srgbClr val="002C5B"/>
                </a:solidFill>
                <a:effectLst/>
                <a:latin typeface="Source Sans Pro" panose="020B0503030403020204" pitchFamily="34" charset="0"/>
              </a:rPr>
              <a:t>Have these encounters been respectful and dignified for you? For others? How do you know?</a:t>
            </a:r>
          </a:p>
          <a:p>
            <a:r>
              <a:rPr lang="en-AU" dirty="0">
                <a:solidFill>
                  <a:srgbClr val="002C5B"/>
                </a:solidFill>
                <a:effectLst/>
                <a:latin typeface="Source Sans Pro" panose="020B0503030403020204" pitchFamily="34" charset="0"/>
              </a:rPr>
              <a:t>What are the characteristics of respectful interactions and relationships? </a:t>
            </a:r>
          </a:p>
          <a:p>
            <a:pPr marL="0" indent="0">
              <a:buNone/>
            </a:pPr>
            <a:endParaRPr lang="en-US" dirty="0"/>
          </a:p>
        </p:txBody>
      </p:sp>
      <p:pic>
        <p:nvPicPr>
          <p:cNvPr id="2" name="Picture 1" descr="A person and person sitting on the beach looking at the water&#10;&#10;Description automatically generated">
            <a:extLst>
              <a:ext uri="{FF2B5EF4-FFF2-40B4-BE49-F238E27FC236}">
                <a16:creationId xmlns:a16="http://schemas.microsoft.com/office/drawing/2014/main" id="{529B05F7-E165-A13F-46B0-9ABB97CBAC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38812" y="3877736"/>
            <a:ext cx="2528229" cy="2528229"/>
          </a:xfrm>
          <a:prstGeom prst="rect">
            <a:avLst/>
          </a:prstGeom>
        </p:spPr>
      </p:pic>
    </p:spTree>
    <p:extLst>
      <p:ext uri="{BB962C8B-B14F-4D97-AF65-F5344CB8AC3E}">
        <p14:creationId xmlns:p14="http://schemas.microsoft.com/office/powerpoint/2010/main" val="377061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MMC">
      <a:dk1>
        <a:srgbClr val="192F59"/>
      </a:dk1>
      <a:lt1>
        <a:srgbClr val="FFFFFF"/>
      </a:lt1>
      <a:dk2>
        <a:srgbClr val="82C341"/>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A83ECDD465B84FAC86952E4B8404D1" ma:contentTypeVersion="17" ma:contentTypeDescription="Create a new document." ma:contentTypeScope="" ma:versionID="2af3a4c5f9854e1011b638b5bd28a2cb">
  <xsd:schema xmlns:xsd="http://www.w3.org/2001/XMLSchema" xmlns:xs="http://www.w3.org/2001/XMLSchema" xmlns:p="http://schemas.microsoft.com/office/2006/metadata/properties" xmlns:ns2="6921644d-3aa6-44eb-bb7e-7d8d8f991419" xmlns:ns3="e965bdf5-0a68-4400-a475-dc0812c487eb" targetNamespace="http://schemas.microsoft.com/office/2006/metadata/properties" ma:root="true" ma:fieldsID="5b8bf8508a1b3d78e1d48e5c4038d46f" ns2:_="" ns3:_="">
    <xsd:import namespace="6921644d-3aa6-44eb-bb7e-7d8d8f991419"/>
    <xsd:import namespace="e965bdf5-0a68-4400-a475-dc0812c487e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21644d-3aa6-44eb-bb7e-7d8d8f9914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ee4e1ce-ad01-4954-addf-2759e56763e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65bdf5-0a68-4400-a475-dc0812c487e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4503a07-72dd-4361-8d9e-4d93443eaa9b}" ma:internalName="TaxCatchAll" ma:showField="CatchAllData" ma:web="e965bdf5-0a68-4400-a475-dc0812c487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51FD2B-2BAE-479D-AADC-0F16A84A3A27}"/>
</file>

<file path=customXml/itemProps2.xml><?xml version="1.0" encoding="utf-8"?>
<ds:datastoreItem xmlns:ds="http://schemas.openxmlformats.org/officeDocument/2006/customXml" ds:itemID="{1223D8E6-5A6B-440C-B3DB-30613CE4A6F5}"/>
</file>

<file path=docProps/app.xml><?xml version="1.0" encoding="utf-8"?>
<Properties xmlns="http://schemas.openxmlformats.org/officeDocument/2006/extended-properties" xmlns:vt="http://schemas.openxmlformats.org/officeDocument/2006/docPropsVTypes">
  <TotalTime>782</TotalTime>
  <Words>903</Words>
  <Application>Microsoft Macintosh PowerPoint</Application>
  <PresentationFormat>Widescreen</PresentationFormat>
  <Paragraphs>39</Paragraphs>
  <Slides>13</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Lucida Sans</vt:lpstr>
      <vt:lpstr>Source Sans Pro</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Clare Locke</dc:creator>
  <cp:lastModifiedBy>Clare Locke</cp:lastModifiedBy>
  <cp:revision>21</cp:revision>
  <dcterms:created xsi:type="dcterms:W3CDTF">2022-02-04T02:16:24Z</dcterms:created>
  <dcterms:modified xsi:type="dcterms:W3CDTF">2023-09-01T11:35:02Z</dcterms:modified>
</cp:coreProperties>
</file>